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1" r:id="rId1"/>
  </p:sldMasterIdLst>
  <p:notesMasterIdLst>
    <p:notesMasterId r:id="rId70"/>
  </p:notesMasterIdLst>
  <p:sldIdLst>
    <p:sldId id="256" r:id="rId2"/>
    <p:sldId id="495" r:id="rId3"/>
    <p:sldId id="502" r:id="rId4"/>
    <p:sldId id="512" r:id="rId5"/>
    <p:sldId id="503" r:id="rId6"/>
    <p:sldId id="349" r:id="rId7"/>
    <p:sldId id="419" r:id="rId8"/>
    <p:sldId id="352" r:id="rId9"/>
    <p:sldId id="350" r:id="rId10"/>
    <p:sldId id="356" r:id="rId11"/>
    <p:sldId id="365" r:id="rId12"/>
    <p:sldId id="327" r:id="rId13"/>
    <p:sldId id="280" r:id="rId14"/>
    <p:sldId id="281" r:id="rId15"/>
    <p:sldId id="284" r:id="rId16"/>
    <p:sldId id="315" r:id="rId17"/>
    <p:sldId id="316" r:id="rId18"/>
    <p:sldId id="317" r:id="rId19"/>
    <p:sldId id="320" r:id="rId20"/>
    <p:sldId id="318" r:id="rId21"/>
    <p:sldId id="319" r:id="rId22"/>
    <p:sldId id="321" r:id="rId23"/>
    <p:sldId id="322" r:id="rId24"/>
    <p:sldId id="323" r:id="rId25"/>
    <p:sldId id="324" r:id="rId26"/>
    <p:sldId id="325" r:id="rId27"/>
    <p:sldId id="293" r:id="rId28"/>
    <p:sldId id="294" r:id="rId29"/>
    <p:sldId id="295" r:id="rId30"/>
    <p:sldId id="298" r:id="rId31"/>
    <p:sldId id="300" r:id="rId32"/>
    <p:sldId id="302" r:id="rId33"/>
    <p:sldId id="303" r:id="rId34"/>
    <p:sldId id="397" r:id="rId35"/>
    <p:sldId id="304" r:id="rId36"/>
    <p:sldId id="305" r:id="rId37"/>
    <p:sldId id="306" r:id="rId38"/>
    <p:sldId id="307" r:id="rId39"/>
    <p:sldId id="308" r:id="rId40"/>
    <p:sldId id="383" r:id="rId41"/>
    <p:sldId id="422" r:id="rId42"/>
    <p:sldId id="423" r:id="rId43"/>
    <p:sldId id="506" r:id="rId44"/>
    <p:sldId id="509" r:id="rId45"/>
    <p:sldId id="507" r:id="rId46"/>
    <p:sldId id="508" r:id="rId47"/>
    <p:sldId id="421" r:id="rId48"/>
    <p:sldId id="363" r:id="rId49"/>
    <p:sldId id="378" r:id="rId50"/>
    <p:sldId id="380" r:id="rId51"/>
    <p:sldId id="433" r:id="rId52"/>
    <p:sldId id="434" r:id="rId53"/>
    <p:sldId id="396" r:id="rId54"/>
    <p:sldId id="391" r:id="rId55"/>
    <p:sldId id="390" r:id="rId56"/>
    <p:sldId id="392" r:id="rId57"/>
    <p:sldId id="393" r:id="rId58"/>
    <p:sldId id="510" r:id="rId59"/>
    <p:sldId id="384" r:id="rId60"/>
    <p:sldId id="328" r:id="rId61"/>
    <p:sldId id="329" r:id="rId62"/>
    <p:sldId id="330" r:id="rId63"/>
    <p:sldId id="331" r:id="rId64"/>
    <p:sldId id="332" r:id="rId65"/>
    <p:sldId id="333" r:id="rId66"/>
    <p:sldId id="496" r:id="rId67"/>
    <p:sldId id="497" r:id="rId68"/>
    <p:sldId id="504" r:id="rId69"/>
  </p:sldIdLst>
  <p:sldSz cx="12192000" cy="6858000"/>
  <p:notesSz cx="7010400" cy="12039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7BD7"/>
    <a:srgbClr val="FFFFFF"/>
    <a:srgbClr val="FFC9C9"/>
    <a:srgbClr val="DEC8EE"/>
    <a:srgbClr val="FEE6F6"/>
    <a:srgbClr val="29123A"/>
    <a:srgbClr val="FFF3FB"/>
    <a:srgbClr val="FFDDDD"/>
    <a:srgbClr val="EFE5F7"/>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3" d="100"/>
          <a:sy n="113" d="100"/>
        </p:scale>
        <p:origin x="3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rupoescolar.com/pesquisa/escola-e-democracia.html" TargetMode="External"/><Relationship Id="rId1" Type="http://schemas.openxmlformats.org/officeDocument/2006/relationships/image" Target="../media/image37.jpg"/><Relationship Id="rId6" Type="http://schemas.openxmlformats.org/officeDocument/2006/relationships/hyperlink" Target="https://www.orientacionandujar.es/2017/12/04/la-constitucion-contada-ninos-ninas-power-point/la-constitucion-contada-para-ninos-y-ninas-11/" TargetMode="External"/><Relationship Id="rId5" Type="http://schemas.openxmlformats.org/officeDocument/2006/relationships/image" Target="../media/image39.jpg"/><Relationship Id="rId4" Type="http://schemas.openxmlformats.org/officeDocument/2006/relationships/hyperlink" Target="https://accionpoliteia.blogspot.com/2016/01/perspectiva-federal-de-espana.html"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rupoescolar.com/pesquisa/escola-e-democracia.html" TargetMode="External"/><Relationship Id="rId1" Type="http://schemas.openxmlformats.org/officeDocument/2006/relationships/image" Target="../media/image37.jpg"/><Relationship Id="rId6" Type="http://schemas.openxmlformats.org/officeDocument/2006/relationships/hyperlink" Target="https://www.orientacionandujar.es/2017/12/04/la-constitucion-contada-ninos-ninas-power-point/la-constitucion-contada-para-ninos-y-ninas-11/" TargetMode="External"/><Relationship Id="rId5" Type="http://schemas.openxmlformats.org/officeDocument/2006/relationships/image" Target="../media/image39.jpg"/><Relationship Id="rId4" Type="http://schemas.openxmlformats.org/officeDocument/2006/relationships/hyperlink" Target="https://accionpoliteia.blogspot.com/2016/01/perspectiva-federal-de-espana.html"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A9FB2-A6B2-4FEB-A66E-F62986AF6FEA}" type="doc">
      <dgm:prSet loTypeId="urn:microsoft.com/office/officeart/2005/8/layout/pyramid2" loCatId="pyramid" qsTypeId="urn:microsoft.com/office/officeart/2005/8/quickstyle/simple4" qsCatId="simple" csTypeId="urn:microsoft.com/office/officeart/2005/8/colors/accent2_2" csCatId="accent2" phldr="1"/>
      <dgm:spPr/>
      <dgm:t>
        <a:bodyPr/>
        <a:lstStyle/>
        <a:p>
          <a:endParaRPr lang="es-ES"/>
        </a:p>
      </dgm:t>
    </dgm:pt>
    <dgm:pt modelId="{BFA57516-00F1-4EEE-8E6F-E706F035492C}">
      <dgm:prSet phldrT="[Texto]"/>
      <dgm:spPr/>
      <dgm:t>
        <a:bodyPr/>
        <a:lstStyle/>
        <a:p>
          <a:r>
            <a:rPr lang="es-MX" dirty="0"/>
            <a:t>El poder central desapareció y se fragmentó en los distintos feudos. </a:t>
          </a:r>
          <a:endParaRPr lang="es-ES" dirty="0"/>
        </a:p>
      </dgm:t>
    </dgm:pt>
    <dgm:pt modelId="{CCC16ED1-4711-4103-9662-931D5736AC7B}" type="parTrans" cxnId="{C19F786F-BC3A-42EF-9467-FBF8E1965082}">
      <dgm:prSet/>
      <dgm:spPr/>
      <dgm:t>
        <a:bodyPr/>
        <a:lstStyle/>
        <a:p>
          <a:endParaRPr lang="es-ES"/>
        </a:p>
      </dgm:t>
    </dgm:pt>
    <dgm:pt modelId="{B90B2D02-4E0C-47EC-8E05-3561DE9FE5A3}" type="sibTrans" cxnId="{C19F786F-BC3A-42EF-9467-FBF8E1965082}">
      <dgm:prSet/>
      <dgm:spPr/>
      <dgm:t>
        <a:bodyPr/>
        <a:lstStyle/>
        <a:p>
          <a:endParaRPr lang="es-ES"/>
        </a:p>
      </dgm:t>
    </dgm:pt>
    <dgm:pt modelId="{50D98C23-45F4-4ED0-95FB-1A75DAF59945}">
      <dgm:prSet phldrT="[Texto]"/>
      <dgm:spPr/>
      <dgm:t>
        <a:bodyPr/>
        <a:lstStyle/>
        <a:p>
          <a:r>
            <a:rPr lang="es-MX" dirty="0"/>
            <a:t>En ellos, el señor acaparó las funciones propias del Estado; legislar, imponer impuestos y administrar justicia.</a:t>
          </a:r>
          <a:endParaRPr lang="es-ES" dirty="0"/>
        </a:p>
      </dgm:t>
    </dgm:pt>
    <dgm:pt modelId="{23E71E54-3496-4819-B418-E6748E9F6900}" type="parTrans" cxnId="{AB7CED42-B4D8-4C45-A06B-C535B7CD5817}">
      <dgm:prSet/>
      <dgm:spPr/>
      <dgm:t>
        <a:bodyPr/>
        <a:lstStyle/>
        <a:p>
          <a:endParaRPr lang="es-ES"/>
        </a:p>
      </dgm:t>
    </dgm:pt>
    <dgm:pt modelId="{B4F79820-6B7F-4B6E-845F-1C757B64975B}" type="sibTrans" cxnId="{AB7CED42-B4D8-4C45-A06B-C535B7CD5817}">
      <dgm:prSet/>
      <dgm:spPr/>
      <dgm:t>
        <a:bodyPr/>
        <a:lstStyle/>
        <a:p>
          <a:endParaRPr lang="es-ES"/>
        </a:p>
      </dgm:t>
    </dgm:pt>
    <dgm:pt modelId="{0471AF4F-B63E-4AAA-B2A1-78E5A7A3A8B2}">
      <dgm:prSet phldrT="[Texto]"/>
      <dgm:spPr/>
      <dgm:t>
        <a:bodyPr/>
        <a:lstStyle/>
        <a:p>
          <a:r>
            <a:rPr lang="es-MX" dirty="0"/>
            <a:t>La sociedad, fuertemente jerarquizada, fue dominada por dos grupos sociales; los privilegiados (reyes, nobles y clero) y los no privilegiados (vasallos).</a:t>
          </a:r>
          <a:endParaRPr lang="es-ES" dirty="0"/>
        </a:p>
      </dgm:t>
    </dgm:pt>
    <dgm:pt modelId="{B6103780-227A-4C4A-A277-822526AA16A2}" type="parTrans" cxnId="{361468D8-658E-4720-84F4-B799F3226CEA}">
      <dgm:prSet/>
      <dgm:spPr/>
      <dgm:t>
        <a:bodyPr/>
        <a:lstStyle/>
        <a:p>
          <a:endParaRPr lang="es-ES"/>
        </a:p>
      </dgm:t>
    </dgm:pt>
    <dgm:pt modelId="{ADE77933-D446-40C7-8B15-E47A46840693}" type="sibTrans" cxnId="{361468D8-658E-4720-84F4-B799F3226CEA}">
      <dgm:prSet/>
      <dgm:spPr/>
      <dgm:t>
        <a:bodyPr/>
        <a:lstStyle/>
        <a:p>
          <a:endParaRPr lang="es-ES"/>
        </a:p>
      </dgm:t>
    </dgm:pt>
    <dgm:pt modelId="{A8649D08-61C8-478D-898D-2371DB91D5D0}">
      <dgm:prSet/>
      <dgm:spPr/>
      <dgm:t>
        <a:bodyPr/>
        <a:lstStyle/>
        <a:p>
          <a:r>
            <a:rPr lang="es-MX" dirty="0"/>
            <a:t>La Iglesia católica se consolidó como una institución de enorme poder religioso, político y económico.</a:t>
          </a:r>
          <a:endParaRPr lang="es-ES" dirty="0"/>
        </a:p>
      </dgm:t>
    </dgm:pt>
    <dgm:pt modelId="{660E63F7-BD18-4424-8B16-CD85BD317FEB}" type="parTrans" cxnId="{814BD2D2-26E2-4739-BEAA-4ACE4F2C7E5C}">
      <dgm:prSet/>
      <dgm:spPr/>
      <dgm:t>
        <a:bodyPr/>
        <a:lstStyle/>
        <a:p>
          <a:endParaRPr lang="es-ES"/>
        </a:p>
      </dgm:t>
    </dgm:pt>
    <dgm:pt modelId="{D7FDB5F3-30FD-4244-8CC1-7ED7510E0F9B}" type="sibTrans" cxnId="{814BD2D2-26E2-4739-BEAA-4ACE4F2C7E5C}">
      <dgm:prSet/>
      <dgm:spPr/>
      <dgm:t>
        <a:bodyPr/>
        <a:lstStyle/>
        <a:p>
          <a:endParaRPr lang="es-ES"/>
        </a:p>
      </dgm:t>
    </dgm:pt>
    <dgm:pt modelId="{DEA370EE-A4E6-445F-94FF-9537AED3B62E}">
      <dgm:prSet/>
      <dgm:spPr/>
      <dgm:t>
        <a:bodyPr/>
        <a:lstStyle/>
        <a:p>
          <a:r>
            <a:rPr lang="es-MX" dirty="0"/>
            <a:t>Los lazos de dependencia se hicieron personales: se originó la dependencia de un hombre con respecto al otro.</a:t>
          </a:r>
          <a:endParaRPr lang="es-ES" dirty="0"/>
        </a:p>
      </dgm:t>
    </dgm:pt>
    <dgm:pt modelId="{7285F782-705E-4F3D-8F5A-C1C0824B8600}" type="parTrans" cxnId="{6D569E3D-B990-4E18-A114-0C5FF9E792E3}">
      <dgm:prSet/>
      <dgm:spPr/>
      <dgm:t>
        <a:bodyPr/>
        <a:lstStyle/>
        <a:p>
          <a:endParaRPr lang="es-ES"/>
        </a:p>
      </dgm:t>
    </dgm:pt>
    <dgm:pt modelId="{4AEC6E01-63A2-4646-82CB-7CBC4C54F0E8}" type="sibTrans" cxnId="{6D569E3D-B990-4E18-A114-0C5FF9E792E3}">
      <dgm:prSet/>
      <dgm:spPr/>
      <dgm:t>
        <a:bodyPr/>
        <a:lstStyle/>
        <a:p>
          <a:endParaRPr lang="es-ES"/>
        </a:p>
      </dgm:t>
    </dgm:pt>
    <dgm:pt modelId="{24CFBCB9-84B5-4A48-A708-F5F1F4C50F42}" type="pres">
      <dgm:prSet presAssocID="{980A9FB2-A6B2-4FEB-A66E-F62986AF6FEA}" presName="compositeShape" presStyleCnt="0">
        <dgm:presLayoutVars>
          <dgm:dir/>
          <dgm:resizeHandles/>
        </dgm:presLayoutVars>
      </dgm:prSet>
      <dgm:spPr/>
    </dgm:pt>
    <dgm:pt modelId="{F3E5329C-0770-4BD7-8640-DDCF2E03FAEC}" type="pres">
      <dgm:prSet presAssocID="{980A9FB2-A6B2-4FEB-A66E-F62986AF6FEA}" presName="pyramid" presStyleLbl="node1" presStyleIdx="0" presStyleCnt="1"/>
      <dgm:spPr>
        <a:solidFill>
          <a:schemeClr val="bg2">
            <a:lumMod val="50000"/>
          </a:schemeClr>
        </a:solidFill>
      </dgm:spPr>
    </dgm:pt>
    <dgm:pt modelId="{925E9C23-7F3A-46A1-8BDB-90CB3ED004E5}" type="pres">
      <dgm:prSet presAssocID="{980A9FB2-A6B2-4FEB-A66E-F62986AF6FEA}" presName="theList" presStyleCnt="0"/>
      <dgm:spPr/>
    </dgm:pt>
    <dgm:pt modelId="{18AE2E7E-817A-46DC-8AB5-E00CF1F4D261}" type="pres">
      <dgm:prSet presAssocID="{BFA57516-00F1-4EEE-8E6F-E706F035492C}" presName="aNode" presStyleLbl="fgAcc1" presStyleIdx="0" presStyleCnt="5" custScaleX="109968">
        <dgm:presLayoutVars>
          <dgm:bulletEnabled val="1"/>
        </dgm:presLayoutVars>
      </dgm:prSet>
      <dgm:spPr/>
    </dgm:pt>
    <dgm:pt modelId="{EFE2156D-EAF2-4974-9E38-574B3267171D}" type="pres">
      <dgm:prSet presAssocID="{BFA57516-00F1-4EEE-8E6F-E706F035492C}" presName="aSpace" presStyleCnt="0"/>
      <dgm:spPr/>
    </dgm:pt>
    <dgm:pt modelId="{1EC7CE3F-0B02-453D-B7E7-8AF8221EE050}" type="pres">
      <dgm:prSet presAssocID="{50D98C23-45F4-4ED0-95FB-1A75DAF59945}" presName="aNode" presStyleLbl="fgAcc1" presStyleIdx="1" presStyleCnt="5" custScaleX="108413">
        <dgm:presLayoutVars>
          <dgm:bulletEnabled val="1"/>
        </dgm:presLayoutVars>
      </dgm:prSet>
      <dgm:spPr/>
    </dgm:pt>
    <dgm:pt modelId="{9BE0C235-6EA6-459D-A919-F853FC0A16B0}" type="pres">
      <dgm:prSet presAssocID="{50D98C23-45F4-4ED0-95FB-1A75DAF59945}" presName="aSpace" presStyleCnt="0"/>
      <dgm:spPr/>
    </dgm:pt>
    <dgm:pt modelId="{FB607572-05B8-429C-909E-3FACD56A0000}" type="pres">
      <dgm:prSet presAssocID="{DEA370EE-A4E6-445F-94FF-9537AED3B62E}" presName="aNode" presStyleLbl="fgAcc1" presStyleIdx="2" presStyleCnt="5" custScaleX="109757">
        <dgm:presLayoutVars>
          <dgm:bulletEnabled val="1"/>
        </dgm:presLayoutVars>
      </dgm:prSet>
      <dgm:spPr/>
    </dgm:pt>
    <dgm:pt modelId="{7E6B620C-F181-4813-84AC-2B385C5C4C56}" type="pres">
      <dgm:prSet presAssocID="{DEA370EE-A4E6-445F-94FF-9537AED3B62E}" presName="aSpace" presStyleCnt="0"/>
      <dgm:spPr/>
    </dgm:pt>
    <dgm:pt modelId="{4D3789ED-529A-45D7-B354-373357F9A17B}" type="pres">
      <dgm:prSet presAssocID="{0471AF4F-B63E-4AAA-B2A1-78E5A7A3A8B2}" presName="aNode" presStyleLbl="fgAcc1" presStyleIdx="3" presStyleCnt="5" custScaleX="108413">
        <dgm:presLayoutVars>
          <dgm:bulletEnabled val="1"/>
        </dgm:presLayoutVars>
      </dgm:prSet>
      <dgm:spPr/>
    </dgm:pt>
    <dgm:pt modelId="{B8D12FF0-5D9D-4B52-B7E5-D13FD5319007}" type="pres">
      <dgm:prSet presAssocID="{0471AF4F-B63E-4AAA-B2A1-78E5A7A3A8B2}" presName="aSpace" presStyleCnt="0"/>
      <dgm:spPr/>
    </dgm:pt>
    <dgm:pt modelId="{A07C09B4-479F-4C14-92B1-137C01B0B96C}" type="pres">
      <dgm:prSet presAssocID="{A8649D08-61C8-478D-898D-2371DB91D5D0}" presName="aNode" presStyleLbl="fgAcc1" presStyleIdx="4" presStyleCnt="5" custScaleX="108413">
        <dgm:presLayoutVars>
          <dgm:bulletEnabled val="1"/>
        </dgm:presLayoutVars>
      </dgm:prSet>
      <dgm:spPr/>
    </dgm:pt>
    <dgm:pt modelId="{4F980001-5819-4448-A78E-45197DA2BAB0}" type="pres">
      <dgm:prSet presAssocID="{A8649D08-61C8-478D-898D-2371DB91D5D0}" presName="aSpace" presStyleCnt="0"/>
      <dgm:spPr/>
    </dgm:pt>
  </dgm:ptLst>
  <dgm:cxnLst>
    <dgm:cxn modelId="{48EA4222-F7AC-4342-ACE2-178C45204F52}" type="presOf" srcId="{50D98C23-45F4-4ED0-95FB-1A75DAF59945}" destId="{1EC7CE3F-0B02-453D-B7E7-8AF8221EE050}" srcOrd="0" destOrd="0" presId="urn:microsoft.com/office/officeart/2005/8/layout/pyramid2"/>
    <dgm:cxn modelId="{6D569E3D-B990-4E18-A114-0C5FF9E792E3}" srcId="{980A9FB2-A6B2-4FEB-A66E-F62986AF6FEA}" destId="{DEA370EE-A4E6-445F-94FF-9537AED3B62E}" srcOrd="2" destOrd="0" parTransId="{7285F782-705E-4F3D-8F5A-C1C0824B8600}" sibTransId="{4AEC6E01-63A2-4646-82CB-7CBC4C54F0E8}"/>
    <dgm:cxn modelId="{738F635C-0E38-45BD-9EAB-F8BDCE45EA0F}" type="presOf" srcId="{DEA370EE-A4E6-445F-94FF-9537AED3B62E}" destId="{FB607572-05B8-429C-909E-3FACD56A0000}" srcOrd="0" destOrd="0" presId="urn:microsoft.com/office/officeart/2005/8/layout/pyramid2"/>
    <dgm:cxn modelId="{AB7CED42-B4D8-4C45-A06B-C535B7CD5817}" srcId="{980A9FB2-A6B2-4FEB-A66E-F62986AF6FEA}" destId="{50D98C23-45F4-4ED0-95FB-1A75DAF59945}" srcOrd="1" destOrd="0" parTransId="{23E71E54-3496-4819-B418-E6748E9F6900}" sibTransId="{B4F79820-6B7F-4B6E-845F-1C757B64975B}"/>
    <dgm:cxn modelId="{C19F786F-BC3A-42EF-9467-FBF8E1965082}" srcId="{980A9FB2-A6B2-4FEB-A66E-F62986AF6FEA}" destId="{BFA57516-00F1-4EEE-8E6F-E706F035492C}" srcOrd="0" destOrd="0" parTransId="{CCC16ED1-4711-4103-9662-931D5736AC7B}" sibTransId="{B90B2D02-4E0C-47EC-8E05-3561DE9FE5A3}"/>
    <dgm:cxn modelId="{D030ED76-F920-4D5A-B886-59743623CE7F}" type="presOf" srcId="{A8649D08-61C8-478D-898D-2371DB91D5D0}" destId="{A07C09B4-479F-4C14-92B1-137C01B0B96C}" srcOrd="0" destOrd="0" presId="urn:microsoft.com/office/officeart/2005/8/layout/pyramid2"/>
    <dgm:cxn modelId="{B7C055BE-5E16-4354-98A6-302BCA26B586}" type="presOf" srcId="{980A9FB2-A6B2-4FEB-A66E-F62986AF6FEA}" destId="{24CFBCB9-84B5-4A48-A708-F5F1F4C50F42}" srcOrd="0" destOrd="0" presId="urn:microsoft.com/office/officeart/2005/8/layout/pyramid2"/>
    <dgm:cxn modelId="{067864C0-AA06-48A2-9EB4-27B5BCC43A6F}" type="presOf" srcId="{BFA57516-00F1-4EEE-8E6F-E706F035492C}" destId="{18AE2E7E-817A-46DC-8AB5-E00CF1F4D261}" srcOrd="0" destOrd="0" presId="urn:microsoft.com/office/officeart/2005/8/layout/pyramid2"/>
    <dgm:cxn modelId="{814BD2D2-26E2-4739-BEAA-4ACE4F2C7E5C}" srcId="{980A9FB2-A6B2-4FEB-A66E-F62986AF6FEA}" destId="{A8649D08-61C8-478D-898D-2371DB91D5D0}" srcOrd="4" destOrd="0" parTransId="{660E63F7-BD18-4424-8B16-CD85BD317FEB}" sibTransId="{D7FDB5F3-30FD-4244-8CC1-7ED7510E0F9B}"/>
    <dgm:cxn modelId="{361468D8-658E-4720-84F4-B799F3226CEA}" srcId="{980A9FB2-A6B2-4FEB-A66E-F62986AF6FEA}" destId="{0471AF4F-B63E-4AAA-B2A1-78E5A7A3A8B2}" srcOrd="3" destOrd="0" parTransId="{B6103780-227A-4C4A-A277-822526AA16A2}" sibTransId="{ADE77933-D446-40C7-8B15-E47A46840693}"/>
    <dgm:cxn modelId="{CDCFBEFD-5164-4F41-9C09-9779B17CE582}" type="presOf" srcId="{0471AF4F-B63E-4AAA-B2A1-78E5A7A3A8B2}" destId="{4D3789ED-529A-45D7-B354-373357F9A17B}" srcOrd="0" destOrd="0" presId="urn:microsoft.com/office/officeart/2005/8/layout/pyramid2"/>
    <dgm:cxn modelId="{657DFFE0-169F-46BE-B94C-03BDDBB034DE}" type="presParOf" srcId="{24CFBCB9-84B5-4A48-A708-F5F1F4C50F42}" destId="{F3E5329C-0770-4BD7-8640-DDCF2E03FAEC}" srcOrd="0" destOrd="0" presId="urn:microsoft.com/office/officeart/2005/8/layout/pyramid2"/>
    <dgm:cxn modelId="{164F904F-7927-4752-90D3-E7B05701EB0F}" type="presParOf" srcId="{24CFBCB9-84B5-4A48-A708-F5F1F4C50F42}" destId="{925E9C23-7F3A-46A1-8BDB-90CB3ED004E5}" srcOrd="1" destOrd="0" presId="urn:microsoft.com/office/officeart/2005/8/layout/pyramid2"/>
    <dgm:cxn modelId="{1DA478D6-E457-475B-AE51-C2BC1CFEDEB1}" type="presParOf" srcId="{925E9C23-7F3A-46A1-8BDB-90CB3ED004E5}" destId="{18AE2E7E-817A-46DC-8AB5-E00CF1F4D261}" srcOrd="0" destOrd="0" presId="urn:microsoft.com/office/officeart/2005/8/layout/pyramid2"/>
    <dgm:cxn modelId="{874636E4-B0A3-43EC-9044-6A441242C3D4}" type="presParOf" srcId="{925E9C23-7F3A-46A1-8BDB-90CB3ED004E5}" destId="{EFE2156D-EAF2-4974-9E38-574B3267171D}" srcOrd="1" destOrd="0" presId="urn:microsoft.com/office/officeart/2005/8/layout/pyramid2"/>
    <dgm:cxn modelId="{F05EA34F-AF5A-4CB2-9B0A-78DA0FF59664}" type="presParOf" srcId="{925E9C23-7F3A-46A1-8BDB-90CB3ED004E5}" destId="{1EC7CE3F-0B02-453D-B7E7-8AF8221EE050}" srcOrd="2" destOrd="0" presId="urn:microsoft.com/office/officeart/2005/8/layout/pyramid2"/>
    <dgm:cxn modelId="{46EDA6E6-C551-4076-BE0A-94F1687D1BA8}" type="presParOf" srcId="{925E9C23-7F3A-46A1-8BDB-90CB3ED004E5}" destId="{9BE0C235-6EA6-459D-A919-F853FC0A16B0}" srcOrd="3" destOrd="0" presId="urn:microsoft.com/office/officeart/2005/8/layout/pyramid2"/>
    <dgm:cxn modelId="{7E86E309-D5AE-4FA9-BB76-2B9BB7A19E13}" type="presParOf" srcId="{925E9C23-7F3A-46A1-8BDB-90CB3ED004E5}" destId="{FB607572-05B8-429C-909E-3FACD56A0000}" srcOrd="4" destOrd="0" presId="urn:microsoft.com/office/officeart/2005/8/layout/pyramid2"/>
    <dgm:cxn modelId="{28B223A3-7649-4C3C-91BC-5938F265B8C8}" type="presParOf" srcId="{925E9C23-7F3A-46A1-8BDB-90CB3ED004E5}" destId="{7E6B620C-F181-4813-84AC-2B385C5C4C56}" srcOrd="5" destOrd="0" presId="urn:microsoft.com/office/officeart/2005/8/layout/pyramid2"/>
    <dgm:cxn modelId="{A63523D0-8501-46CE-97CE-45C2381237D3}" type="presParOf" srcId="{925E9C23-7F3A-46A1-8BDB-90CB3ED004E5}" destId="{4D3789ED-529A-45D7-B354-373357F9A17B}" srcOrd="6" destOrd="0" presId="urn:microsoft.com/office/officeart/2005/8/layout/pyramid2"/>
    <dgm:cxn modelId="{A3F9D0CA-5AF9-48DC-AD8A-9BF0EDE9FE99}" type="presParOf" srcId="{925E9C23-7F3A-46A1-8BDB-90CB3ED004E5}" destId="{B8D12FF0-5D9D-4B52-B7E5-D13FD5319007}" srcOrd="7" destOrd="0" presId="urn:microsoft.com/office/officeart/2005/8/layout/pyramid2"/>
    <dgm:cxn modelId="{2995FBA5-28B8-4F58-8404-7338EAAB1000}" type="presParOf" srcId="{925E9C23-7F3A-46A1-8BDB-90CB3ED004E5}" destId="{A07C09B4-479F-4C14-92B1-137C01B0B96C}" srcOrd="8" destOrd="0" presId="urn:microsoft.com/office/officeart/2005/8/layout/pyramid2"/>
    <dgm:cxn modelId="{866D82B0-4C29-4E42-A95C-20DE6329C85A}" type="presParOf" srcId="{925E9C23-7F3A-46A1-8BDB-90CB3ED004E5}" destId="{4F980001-5819-4448-A78E-45197DA2BAB0}" srcOrd="9" destOrd="0" presId="urn:microsoft.com/office/officeart/2005/8/layout/pyramid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FBD2F-08F7-4555-9173-488771C65C33}"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ES"/>
        </a:p>
      </dgm:t>
    </dgm:pt>
    <dgm:pt modelId="{4DC209DE-2223-43BA-A64A-1FABF0A4600A}">
      <dgm:prSet phldrT="[Texto]" custT="1"/>
      <dgm:spPr/>
      <dgm:t>
        <a:bodyPr/>
        <a:lstStyle/>
        <a:p>
          <a:r>
            <a:rPr lang="es-ES" sz="1600" b="1" dirty="0"/>
            <a:t>“El vasallaje”</a:t>
          </a:r>
        </a:p>
      </dgm:t>
    </dgm:pt>
    <dgm:pt modelId="{4645583E-5E6F-478A-942A-49FEAAAD217A}" type="parTrans" cxnId="{9539F52B-5E5A-48BF-A49E-694D2F77E983}">
      <dgm:prSet/>
      <dgm:spPr/>
      <dgm:t>
        <a:bodyPr/>
        <a:lstStyle/>
        <a:p>
          <a:endParaRPr lang="es-ES" sz="2000"/>
        </a:p>
      </dgm:t>
    </dgm:pt>
    <dgm:pt modelId="{89AAD1A8-1590-40BC-8474-CD119434873C}" type="sibTrans" cxnId="{9539F52B-5E5A-48BF-A49E-694D2F77E983}">
      <dgm:prSet/>
      <dgm:spPr/>
      <dgm:t>
        <a:bodyPr/>
        <a:lstStyle/>
        <a:p>
          <a:endParaRPr lang="es-ES" sz="2000"/>
        </a:p>
      </dgm:t>
    </dgm:pt>
    <dgm:pt modelId="{B5427403-CE0A-4382-9CED-66ABACDE08C5}">
      <dgm:prSet phldrT="[Texto]" custT="1"/>
      <dgm:spPr/>
      <dgm:t>
        <a:bodyPr/>
        <a:lstStyle/>
        <a:p>
          <a:pPr algn="just"/>
          <a:r>
            <a:rPr lang="es-MX" sz="1200" dirty="0">
              <a:latin typeface="Arial" panose="020B0604020202020204" pitchFamily="34" charset="0"/>
              <a:cs typeface="Arial" panose="020B0604020202020204" pitchFamily="34" charset="0"/>
            </a:rPr>
            <a:t>Ser hombre de otro hombre”: Reflejaba el vínculo de relación más extendido. Pone en funcionamiento un tipo de relación basada en la dependencia personal.</a:t>
          </a:r>
          <a:endParaRPr lang="es-ES" sz="1200" dirty="0">
            <a:latin typeface="Arial" panose="020B0604020202020204" pitchFamily="34" charset="0"/>
            <a:cs typeface="Arial" panose="020B0604020202020204" pitchFamily="34" charset="0"/>
          </a:endParaRPr>
        </a:p>
      </dgm:t>
    </dgm:pt>
    <dgm:pt modelId="{7AA416A9-650F-4F26-A123-57C349AA13BB}" type="parTrans" cxnId="{2F477067-CD7D-4872-83A0-7542A495A12E}">
      <dgm:prSet/>
      <dgm:spPr/>
      <dgm:t>
        <a:bodyPr/>
        <a:lstStyle/>
        <a:p>
          <a:endParaRPr lang="es-ES" sz="2000"/>
        </a:p>
      </dgm:t>
    </dgm:pt>
    <dgm:pt modelId="{F4B6591B-4854-4E15-9F7F-007CA2E768C9}" type="sibTrans" cxnId="{2F477067-CD7D-4872-83A0-7542A495A12E}">
      <dgm:prSet/>
      <dgm:spPr/>
      <dgm:t>
        <a:bodyPr/>
        <a:lstStyle/>
        <a:p>
          <a:endParaRPr lang="es-ES" sz="2000"/>
        </a:p>
      </dgm:t>
    </dgm:pt>
    <dgm:pt modelId="{546A38F6-AD50-4E41-8FD5-10F73F5BF520}">
      <dgm:prSet phldrT="[Texto]" custT="1"/>
      <dgm:spPr/>
      <dgm:t>
        <a:bodyPr/>
        <a:lstStyle/>
        <a:p>
          <a:endParaRPr lang="es-ES" sz="1600" b="1" dirty="0"/>
        </a:p>
      </dgm:t>
    </dgm:pt>
    <dgm:pt modelId="{837EAB43-B79B-4A34-8190-FB0328268290}" type="parTrans" cxnId="{256C8CE9-4235-458E-96EF-DB7C38D278C7}">
      <dgm:prSet/>
      <dgm:spPr/>
      <dgm:t>
        <a:bodyPr/>
        <a:lstStyle/>
        <a:p>
          <a:endParaRPr lang="es-ES" sz="2000"/>
        </a:p>
      </dgm:t>
    </dgm:pt>
    <dgm:pt modelId="{B7BBCE28-422F-4E7F-8D8B-477C3BB01F05}" type="sibTrans" cxnId="{256C8CE9-4235-458E-96EF-DB7C38D278C7}">
      <dgm:prSet/>
      <dgm:spPr/>
      <dgm:t>
        <a:bodyPr/>
        <a:lstStyle/>
        <a:p>
          <a:endParaRPr lang="es-ES" sz="2000"/>
        </a:p>
      </dgm:t>
    </dgm:pt>
    <dgm:pt modelId="{69371542-AE03-4687-A682-4A312DBC3E83}">
      <dgm:prSet phldrT="[Texto]" custT="1"/>
      <dgm:spPr/>
      <dgm:t>
        <a:bodyPr/>
        <a:lstStyle/>
        <a:p>
          <a:r>
            <a:rPr lang="es-ES" sz="1200" dirty="0"/>
            <a:t>¿Cuál fue la importancia de la carta magna?</a:t>
          </a:r>
          <a:endParaRPr lang="es-ES" sz="1200" dirty="0">
            <a:latin typeface="Arial" panose="020B0604020202020204" pitchFamily="34" charset="0"/>
            <a:cs typeface="Arial" panose="020B0604020202020204" pitchFamily="34" charset="0"/>
          </a:endParaRPr>
        </a:p>
      </dgm:t>
    </dgm:pt>
    <dgm:pt modelId="{CB57E2AD-EBCD-49AA-8105-CFFFF397003A}" type="parTrans" cxnId="{F8B962CE-B60B-423C-AB49-DF29D21DF4E8}">
      <dgm:prSet/>
      <dgm:spPr/>
      <dgm:t>
        <a:bodyPr/>
        <a:lstStyle/>
        <a:p>
          <a:endParaRPr lang="es-ES" sz="2000"/>
        </a:p>
      </dgm:t>
    </dgm:pt>
    <dgm:pt modelId="{C3C81223-41F3-4129-BFC2-7A27DCC3D349}" type="sibTrans" cxnId="{F8B962CE-B60B-423C-AB49-DF29D21DF4E8}">
      <dgm:prSet/>
      <dgm:spPr/>
      <dgm:t>
        <a:bodyPr/>
        <a:lstStyle/>
        <a:p>
          <a:endParaRPr lang="es-ES" sz="2000"/>
        </a:p>
      </dgm:t>
    </dgm:pt>
    <dgm:pt modelId="{5AB905A4-DFAF-40C3-9619-839C0442BF25}">
      <dgm:prSet phldrT="[Texto]" custT="1"/>
      <dgm:spPr/>
      <dgm:t>
        <a:bodyPr/>
        <a:lstStyle/>
        <a:p>
          <a:r>
            <a:rPr lang="es-MX" sz="1600" b="1" dirty="0"/>
            <a:t>“Diezmo”</a:t>
          </a:r>
          <a:endParaRPr lang="es-ES" sz="1600" b="1" dirty="0"/>
        </a:p>
      </dgm:t>
    </dgm:pt>
    <dgm:pt modelId="{56FF0C4B-9377-408B-87B4-EE454488C83A}" type="parTrans" cxnId="{90A684CE-A10B-4BD1-B9DE-7BDCC2F4A3BC}">
      <dgm:prSet/>
      <dgm:spPr/>
      <dgm:t>
        <a:bodyPr/>
        <a:lstStyle/>
        <a:p>
          <a:endParaRPr lang="es-ES" sz="2000"/>
        </a:p>
      </dgm:t>
    </dgm:pt>
    <dgm:pt modelId="{D486A9A8-67F2-44EF-905F-E35080FACD32}" type="sibTrans" cxnId="{90A684CE-A10B-4BD1-B9DE-7BDCC2F4A3BC}">
      <dgm:prSet/>
      <dgm:spPr/>
      <dgm:t>
        <a:bodyPr/>
        <a:lstStyle/>
        <a:p>
          <a:endParaRPr lang="es-ES" sz="2000"/>
        </a:p>
      </dgm:t>
    </dgm:pt>
    <dgm:pt modelId="{FA90A79F-5646-424D-916B-24F2777051E6}">
      <dgm:prSet phldrT="[Texto]" custT="1"/>
      <dgm:spPr/>
      <dgm:t>
        <a:bodyPr/>
        <a:lstStyle/>
        <a:p>
          <a:r>
            <a:rPr lang="es-MX" sz="1200" dirty="0">
              <a:latin typeface="Arial" panose="020B0604020202020204" pitchFamily="34" charset="0"/>
              <a:cs typeface="Arial" panose="020B0604020202020204" pitchFamily="34" charset="0"/>
            </a:rPr>
            <a:t>Era un impuesto de naturaleza feudal, percibido mayoritariamente, por la iglesia. Gravaba en torno al 10% de la producción agropecuaria bruta y estaba destinado al mantenimiento de los ministros de la religión y el culto divino.</a:t>
          </a:r>
          <a:endParaRPr lang="es-ES" sz="1200" dirty="0">
            <a:latin typeface="Arial" panose="020B0604020202020204" pitchFamily="34" charset="0"/>
            <a:cs typeface="Arial" panose="020B0604020202020204" pitchFamily="34" charset="0"/>
          </a:endParaRPr>
        </a:p>
      </dgm:t>
    </dgm:pt>
    <dgm:pt modelId="{F274A61E-1532-4634-92BD-149D14BE9854}" type="parTrans" cxnId="{121A9DDE-A45A-46DF-989D-7DB905C04347}">
      <dgm:prSet/>
      <dgm:spPr/>
      <dgm:t>
        <a:bodyPr/>
        <a:lstStyle/>
        <a:p>
          <a:endParaRPr lang="es-ES" sz="2000"/>
        </a:p>
      </dgm:t>
    </dgm:pt>
    <dgm:pt modelId="{A2E2B5AA-35D3-4EB4-A3C8-31CCCD389964}" type="sibTrans" cxnId="{121A9DDE-A45A-46DF-989D-7DB905C04347}">
      <dgm:prSet/>
      <dgm:spPr/>
      <dgm:t>
        <a:bodyPr/>
        <a:lstStyle/>
        <a:p>
          <a:endParaRPr lang="es-ES" sz="2000"/>
        </a:p>
      </dgm:t>
    </dgm:pt>
    <dgm:pt modelId="{3A9677BC-200E-4393-8AE8-C0B5481AD8C4}">
      <dgm:prSet phldrT="[Texto]" custT="1"/>
      <dgm:spPr/>
      <dgm:t>
        <a:bodyPr/>
        <a:lstStyle/>
        <a:p>
          <a:pPr algn="just"/>
          <a:r>
            <a:rPr lang="es-MX" sz="1200" i="1" dirty="0">
              <a:latin typeface="Arial" panose="020B0604020202020204" pitchFamily="34" charset="0"/>
              <a:cs typeface="Arial" panose="020B0604020202020204" pitchFamily="34" charset="0"/>
            </a:rPr>
            <a:t>“Homenaje”</a:t>
          </a:r>
          <a:r>
            <a:rPr lang="es-MX" sz="1200" dirty="0">
              <a:latin typeface="Arial" panose="020B0604020202020204" pitchFamily="34" charset="0"/>
              <a:cs typeface="Arial" panose="020B0604020202020204" pitchFamily="34" charset="0"/>
            </a:rPr>
            <a:t>: uno que quiere servir y ser protegido y otra que acepta ser jefe. El primero junta las manos y las coloca en las manos del otro que las mantiene cerradas; claro signo de sumisión. El personaje que ha sido venerado pronuncia unas palabras reconociendo al otro como allegado y protegido suyo, como su hombre.  Finalmente jefe y subordinado se besan en la boca como sello de reconciliación y de amistad.</a:t>
          </a:r>
          <a:endParaRPr lang="es-ES" sz="1200" dirty="0">
            <a:latin typeface="Arial" panose="020B0604020202020204" pitchFamily="34" charset="0"/>
            <a:cs typeface="Arial" panose="020B0604020202020204" pitchFamily="34" charset="0"/>
          </a:endParaRPr>
        </a:p>
      </dgm:t>
    </dgm:pt>
    <dgm:pt modelId="{5C51FEBD-95D1-40C5-853E-9A1A0C9240FE}" type="parTrans" cxnId="{CBF9FFB1-C8B9-4968-AFAC-5E9AD79373A1}">
      <dgm:prSet/>
      <dgm:spPr/>
      <dgm:t>
        <a:bodyPr/>
        <a:lstStyle/>
        <a:p>
          <a:endParaRPr lang="es-ES" sz="2000"/>
        </a:p>
      </dgm:t>
    </dgm:pt>
    <dgm:pt modelId="{21C3B5A8-3C4C-45A5-95F4-C67D7A9370F0}" type="sibTrans" cxnId="{CBF9FFB1-C8B9-4968-AFAC-5E9AD79373A1}">
      <dgm:prSet/>
      <dgm:spPr/>
      <dgm:t>
        <a:bodyPr/>
        <a:lstStyle/>
        <a:p>
          <a:endParaRPr lang="es-ES" sz="2000"/>
        </a:p>
      </dgm:t>
    </dgm:pt>
    <dgm:pt modelId="{BA0ADB55-8B43-473C-8F99-0CEE783A2FE9}">
      <dgm:prSet phldrT="[Texto]" custT="1"/>
      <dgm:spPr/>
      <dgm:t>
        <a:bodyPr/>
        <a:lstStyle/>
        <a:p>
          <a:r>
            <a:rPr lang="es-ES" sz="1200" dirty="0"/>
            <a:t>Por vez primera se limito el poder del rey</a:t>
          </a:r>
          <a:r>
            <a:rPr lang="es-MX" sz="1200" dirty="0">
              <a:latin typeface="Arial" panose="020B0604020202020204" pitchFamily="34" charset="0"/>
              <a:cs typeface="Arial" panose="020B0604020202020204" pitchFamily="34" charset="0"/>
            </a:rPr>
            <a:t>.</a:t>
          </a:r>
          <a:endParaRPr lang="es-ES" sz="1200" dirty="0">
            <a:latin typeface="Arial" panose="020B0604020202020204" pitchFamily="34" charset="0"/>
            <a:cs typeface="Arial" panose="020B0604020202020204" pitchFamily="34" charset="0"/>
          </a:endParaRPr>
        </a:p>
      </dgm:t>
    </dgm:pt>
    <dgm:pt modelId="{BD0B1459-5780-4847-9F0B-7FED6F7DD868}" type="parTrans" cxnId="{09C51641-1E54-47C7-87C9-695255E454BB}">
      <dgm:prSet/>
      <dgm:spPr/>
    </dgm:pt>
    <dgm:pt modelId="{E59D4A89-8FBE-46A6-9A3E-70EB889583EB}" type="sibTrans" cxnId="{09C51641-1E54-47C7-87C9-695255E454BB}">
      <dgm:prSet/>
      <dgm:spPr/>
    </dgm:pt>
    <dgm:pt modelId="{F7889EE2-1AF0-47F7-AD1C-84095639E369}" type="pres">
      <dgm:prSet presAssocID="{480FBD2F-08F7-4555-9173-488771C65C33}" presName="linearFlow" presStyleCnt="0">
        <dgm:presLayoutVars>
          <dgm:dir/>
          <dgm:animLvl val="lvl"/>
          <dgm:resizeHandles val="exact"/>
        </dgm:presLayoutVars>
      </dgm:prSet>
      <dgm:spPr/>
    </dgm:pt>
    <dgm:pt modelId="{E3C44675-9712-4A86-8681-7C730787C85A}" type="pres">
      <dgm:prSet presAssocID="{4DC209DE-2223-43BA-A64A-1FABF0A4600A}" presName="composite" presStyleCnt="0"/>
      <dgm:spPr/>
    </dgm:pt>
    <dgm:pt modelId="{CC7CABC4-979C-4E7B-9727-E2ED3847FB65}" type="pres">
      <dgm:prSet presAssocID="{4DC209DE-2223-43BA-A64A-1FABF0A4600A}" presName="parentText" presStyleLbl="alignNode1" presStyleIdx="0" presStyleCnt="3">
        <dgm:presLayoutVars>
          <dgm:chMax val="1"/>
          <dgm:bulletEnabled val="1"/>
        </dgm:presLayoutVars>
      </dgm:prSet>
      <dgm:spPr/>
    </dgm:pt>
    <dgm:pt modelId="{635C1BCC-AAD5-4DBD-91FC-50C93C19736F}" type="pres">
      <dgm:prSet presAssocID="{4DC209DE-2223-43BA-A64A-1FABF0A4600A}" presName="descendantText" presStyleLbl="alignAcc1" presStyleIdx="0" presStyleCnt="3">
        <dgm:presLayoutVars>
          <dgm:bulletEnabled val="1"/>
        </dgm:presLayoutVars>
      </dgm:prSet>
      <dgm:spPr/>
    </dgm:pt>
    <dgm:pt modelId="{FC5FB2BA-4139-4483-B818-A94126CA03B9}" type="pres">
      <dgm:prSet presAssocID="{89AAD1A8-1590-40BC-8474-CD119434873C}" presName="sp" presStyleCnt="0"/>
      <dgm:spPr/>
    </dgm:pt>
    <dgm:pt modelId="{791ED956-7991-4857-B41A-E74A6165DE07}" type="pres">
      <dgm:prSet presAssocID="{546A38F6-AD50-4E41-8FD5-10F73F5BF520}" presName="composite" presStyleCnt="0"/>
      <dgm:spPr/>
    </dgm:pt>
    <dgm:pt modelId="{41F7A7F6-9286-45AC-80AA-CF619D0BB0F8}" type="pres">
      <dgm:prSet presAssocID="{546A38F6-AD50-4E41-8FD5-10F73F5BF520}" presName="parentText" presStyleLbl="alignNode1" presStyleIdx="1" presStyleCnt="3">
        <dgm:presLayoutVars>
          <dgm:chMax val="1"/>
          <dgm:bulletEnabled val="1"/>
        </dgm:presLayoutVars>
      </dgm:prSet>
      <dgm:spPr/>
    </dgm:pt>
    <dgm:pt modelId="{E0BFB61F-5447-4503-8E2C-9BEBB37BD813}" type="pres">
      <dgm:prSet presAssocID="{546A38F6-AD50-4E41-8FD5-10F73F5BF520}" presName="descendantText" presStyleLbl="alignAcc1" presStyleIdx="1" presStyleCnt="3" custLinFactNeighborX="1118" custLinFactNeighborY="1408">
        <dgm:presLayoutVars>
          <dgm:bulletEnabled val="1"/>
        </dgm:presLayoutVars>
      </dgm:prSet>
      <dgm:spPr/>
    </dgm:pt>
    <dgm:pt modelId="{D8047029-C607-4D59-B2DF-EB7F4B1D745E}" type="pres">
      <dgm:prSet presAssocID="{B7BBCE28-422F-4E7F-8D8B-477C3BB01F05}" presName="sp" presStyleCnt="0"/>
      <dgm:spPr/>
    </dgm:pt>
    <dgm:pt modelId="{2707E4F2-B66E-4121-8B23-85826910769E}" type="pres">
      <dgm:prSet presAssocID="{5AB905A4-DFAF-40C3-9619-839C0442BF25}" presName="composite" presStyleCnt="0"/>
      <dgm:spPr/>
    </dgm:pt>
    <dgm:pt modelId="{2DAD3296-082F-478C-A3D3-F26C1E26716F}" type="pres">
      <dgm:prSet presAssocID="{5AB905A4-DFAF-40C3-9619-839C0442BF25}" presName="parentText" presStyleLbl="alignNode1" presStyleIdx="2" presStyleCnt="3">
        <dgm:presLayoutVars>
          <dgm:chMax val="1"/>
          <dgm:bulletEnabled val="1"/>
        </dgm:presLayoutVars>
      </dgm:prSet>
      <dgm:spPr/>
    </dgm:pt>
    <dgm:pt modelId="{D0720E14-7BD4-4EC2-91A6-C3C5558BF006}" type="pres">
      <dgm:prSet presAssocID="{5AB905A4-DFAF-40C3-9619-839C0442BF25}" presName="descendantText" presStyleLbl="alignAcc1" presStyleIdx="2" presStyleCnt="3">
        <dgm:presLayoutVars>
          <dgm:bulletEnabled val="1"/>
        </dgm:presLayoutVars>
      </dgm:prSet>
      <dgm:spPr/>
    </dgm:pt>
  </dgm:ptLst>
  <dgm:cxnLst>
    <dgm:cxn modelId="{9ECEB60F-E359-490B-8461-ADA942461027}" type="presOf" srcId="{B5427403-CE0A-4382-9CED-66ABACDE08C5}" destId="{635C1BCC-AAD5-4DBD-91FC-50C93C19736F}" srcOrd="0" destOrd="0" presId="urn:microsoft.com/office/officeart/2005/8/layout/chevron2"/>
    <dgm:cxn modelId="{4A773122-77B1-4F1A-9544-554190A82B9B}" type="presOf" srcId="{5AB905A4-DFAF-40C3-9619-839C0442BF25}" destId="{2DAD3296-082F-478C-A3D3-F26C1E26716F}" srcOrd="0" destOrd="0" presId="urn:microsoft.com/office/officeart/2005/8/layout/chevron2"/>
    <dgm:cxn modelId="{9539F52B-5E5A-48BF-A49E-694D2F77E983}" srcId="{480FBD2F-08F7-4555-9173-488771C65C33}" destId="{4DC209DE-2223-43BA-A64A-1FABF0A4600A}" srcOrd="0" destOrd="0" parTransId="{4645583E-5E6F-478A-942A-49FEAAAD217A}" sibTransId="{89AAD1A8-1590-40BC-8474-CD119434873C}"/>
    <dgm:cxn modelId="{E2165C3D-E57C-4860-8FDC-63235DDA06D6}" type="presOf" srcId="{69371542-AE03-4687-A682-4A312DBC3E83}" destId="{E0BFB61F-5447-4503-8E2C-9BEBB37BD813}" srcOrd="0" destOrd="0" presId="urn:microsoft.com/office/officeart/2005/8/layout/chevron2"/>
    <dgm:cxn modelId="{09C51641-1E54-47C7-87C9-695255E454BB}" srcId="{546A38F6-AD50-4E41-8FD5-10F73F5BF520}" destId="{BA0ADB55-8B43-473C-8F99-0CEE783A2FE9}" srcOrd="1" destOrd="0" parTransId="{BD0B1459-5780-4847-9F0B-7FED6F7DD868}" sibTransId="{E59D4A89-8FBE-46A6-9A3E-70EB889583EB}"/>
    <dgm:cxn modelId="{2B77DE46-3CF7-4324-B888-8B197A5E6E82}" type="presOf" srcId="{4DC209DE-2223-43BA-A64A-1FABF0A4600A}" destId="{CC7CABC4-979C-4E7B-9727-E2ED3847FB65}" srcOrd="0" destOrd="0" presId="urn:microsoft.com/office/officeart/2005/8/layout/chevron2"/>
    <dgm:cxn modelId="{2F477067-CD7D-4872-83A0-7542A495A12E}" srcId="{4DC209DE-2223-43BA-A64A-1FABF0A4600A}" destId="{B5427403-CE0A-4382-9CED-66ABACDE08C5}" srcOrd="0" destOrd="0" parTransId="{7AA416A9-650F-4F26-A123-57C349AA13BB}" sibTransId="{F4B6591B-4854-4E15-9F7F-007CA2E768C9}"/>
    <dgm:cxn modelId="{0183359A-62A4-4194-9C11-A0214A0C500B}" type="presOf" srcId="{546A38F6-AD50-4E41-8FD5-10F73F5BF520}" destId="{41F7A7F6-9286-45AC-80AA-CF619D0BB0F8}" srcOrd="0" destOrd="0" presId="urn:microsoft.com/office/officeart/2005/8/layout/chevron2"/>
    <dgm:cxn modelId="{DADCF19E-3266-48A2-88C7-1B10214695DD}" type="presOf" srcId="{BA0ADB55-8B43-473C-8F99-0CEE783A2FE9}" destId="{E0BFB61F-5447-4503-8E2C-9BEBB37BD813}" srcOrd="0" destOrd="1" presId="urn:microsoft.com/office/officeart/2005/8/layout/chevron2"/>
    <dgm:cxn modelId="{CBF9FFB1-C8B9-4968-AFAC-5E9AD79373A1}" srcId="{4DC209DE-2223-43BA-A64A-1FABF0A4600A}" destId="{3A9677BC-200E-4393-8AE8-C0B5481AD8C4}" srcOrd="1" destOrd="0" parTransId="{5C51FEBD-95D1-40C5-853E-9A1A0C9240FE}" sibTransId="{21C3B5A8-3C4C-45A5-95F4-C67D7A9370F0}"/>
    <dgm:cxn modelId="{F8B962CE-B60B-423C-AB49-DF29D21DF4E8}" srcId="{546A38F6-AD50-4E41-8FD5-10F73F5BF520}" destId="{69371542-AE03-4687-A682-4A312DBC3E83}" srcOrd="0" destOrd="0" parTransId="{CB57E2AD-EBCD-49AA-8105-CFFFF397003A}" sibTransId="{C3C81223-41F3-4129-BFC2-7A27DCC3D349}"/>
    <dgm:cxn modelId="{90A684CE-A10B-4BD1-B9DE-7BDCC2F4A3BC}" srcId="{480FBD2F-08F7-4555-9173-488771C65C33}" destId="{5AB905A4-DFAF-40C3-9619-839C0442BF25}" srcOrd="2" destOrd="0" parTransId="{56FF0C4B-9377-408B-87B4-EE454488C83A}" sibTransId="{D486A9A8-67F2-44EF-905F-E35080FACD32}"/>
    <dgm:cxn modelId="{869DE0DB-A411-4FD7-9BD7-6BED07491FDF}" type="presOf" srcId="{480FBD2F-08F7-4555-9173-488771C65C33}" destId="{F7889EE2-1AF0-47F7-AD1C-84095639E369}" srcOrd="0" destOrd="0" presId="urn:microsoft.com/office/officeart/2005/8/layout/chevron2"/>
    <dgm:cxn modelId="{F355EADD-CB11-46A7-91B0-76CCF5683751}" type="presOf" srcId="{3A9677BC-200E-4393-8AE8-C0B5481AD8C4}" destId="{635C1BCC-AAD5-4DBD-91FC-50C93C19736F}" srcOrd="0" destOrd="1" presId="urn:microsoft.com/office/officeart/2005/8/layout/chevron2"/>
    <dgm:cxn modelId="{121A9DDE-A45A-46DF-989D-7DB905C04347}" srcId="{5AB905A4-DFAF-40C3-9619-839C0442BF25}" destId="{FA90A79F-5646-424D-916B-24F2777051E6}" srcOrd="0" destOrd="0" parTransId="{F274A61E-1532-4634-92BD-149D14BE9854}" sibTransId="{A2E2B5AA-35D3-4EB4-A3C8-31CCCD389964}"/>
    <dgm:cxn modelId="{256C8CE9-4235-458E-96EF-DB7C38D278C7}" srcId="{480FBD2F-08F7-4555-9173-488771C65C33}" destId="{546A38F6-AD50-4E41-8FD5-10F73F5BF520}" srcOrd="1" destOrd="0" parTransId="{837EAB43-B79B-4A34-8190-FB0328268290}" sibTransId="{B7BBCE28-422F-4E7F-8D8B-477C3BB01F05}"/>
    <dgm:cxn modelId="{CB18E8F7-6C5D-480F-BB87-E905B5E59F1B}" type="presOf" srcId="{FA90A79F-5646-424D-916B-24F2777051E6}" destId="{D0720E14-7BD4-4EC2-91A6-C3C5558BF006}" srcOrd="0" destOrd="0" presId="urn:microsoft.com/office/officeart/2005/8/layout/chevron2"/>
    <dgm:cxn modelId="{D0AF209E-07D5-440F-B902-226CC69CE1E7}" type="presParOf" srcId="{F7889EE2-1AF0-47F7-AD1C-84095639E369}" destId="{E3C44675-9712-4A86-8681-7C730787C85A}" srcOrd="0" destOrd="0" presId="urn:microsoft.com/office/officeart/2005/8/layout/chevron2"/>
    <dgm:cxn modelId="{224B0F63-13FD-427E-B050-7394C3F24710}" type="presParOf" srcId="{E3C44675-9712-4A86-8681-7C730787C85A}" destId="{CC7CABC4-979C-4E7B-9727-E2ED3847FB65}" srcOrd="0" destOrd="0" presId="urn:microsoft.com/office/officeart/2005/8/layout/chevron2"/>
    <dgm:cxn modelId="{7681A65C-3706-4093-B127-F7C9556276AC}" type="presParOf" srcId="{E3C44675-9712-4A86-8681-7C730787C85A}" destId="{635C1BCC-AAD5-4DBD-91FC-50C93C19736F}" srcOrd="1" destOrd="0" presId="urn:microsoft.com/office/officeart/2005/8/layout/chevron2"/>
    <dgm:cxn modelId="{DD172F3C-D4AD-475E-90FA-9DFABA13F8A9}" type="presParOf" srcId="{F7889EE2-1AF0-47F7-AD1C-84095639E369}" destId="{FC5FB2BA-4139-4483-B818-A94126CA03B9}" srcOrd="1" destOrd="0" presId="urn:microsoft.com/office/officeart/2005/8/layout/chevron2"/>
    <dgm:cxn modelId="{5310714E-AE19-4B47-8B56-9F15567C1D94}" type="presParOf" srcId="{F7889EE2-1AF0-47F7-AD1C-84095639E369}" destId="{791ED956-7991-4857-B41A-E74A6165DE07}" srcOrd="2" destOrd="0" presId="urn:microsoft.com/office/officeart/2005/8/layout/chevron2"/>
    <dgm:cxn modelId="{6F57D4C5-BA62-453D-BC35-CE0FED4555DC}" type="presParOf" srcId="{791ED956-7991-4857-B41A-E74A6165DE07}" destId="{41F7A7F6-9286-45AC-80AA-CF619D0BB0F8}" srcOrd="0" destOrd="0" presId="urn:microsoft.com/office/officeart/2005/8/layout/chevron2"/>
    <dgm:cxn modelId="{103595B2-1B0D-42F1-8542-37AF88AF8FAE}" type="presParOf" srcId="{791ED956-7991-4857-B41A-E74A6165DE07}" destId="{E0BFB61F-5447-4503-8E2C-9BEBB37BD813}" srcOrd="1" destOrd="0" presId="urn:microsoft.com/office/officeart/2005/8/layout/chevron2"/>
    <dgm:cxn modelId="{AE068F22-D38E-49B4-A48F-31EA3FF52258}" type="presParOf" srcId="{F7889EE2-1AF0-47F7-AD1C-84095639E369}" destId="{D8047029-C607-4D59-B2DF-EB7F4B1D745E}" srcOrd="3" destOrd="0" presId="urn:microsoft.com/office/officeart/2005/8/layout/chevron2"/>
    <dgm:cxn modelId="{3F24079C-054C-4837-8A40-0EF8CF55A1C0}" type="presParOf" srcId="{F7889EE2-1AF0-47F7-AD1C-84095639E369}" destId="{2707E4F2-B66E-4121-8B23-85826910769E}" srcOrd="4" destOrd="0" presId="urn:microsoft.com/office/officeart/2005/8/layout/chevron2"/>
    <dgm:cxn modelId="{3BB9A87E-C3DB-4393-9702-D67033983947}" type="presParOf" srcId="{2707E4F2-B66E-4121-8B23-85826910769E}" destId="{2DAD3296-082F-478C-A3D3-F26C1E26716F}" srcOrd="0" destOrd="0" presId="urn:microsoft.com/office/officeart/2005/8/layout/chevron2"/>
    <dgm:cxn modelId="{20572B87-B157-4106-BCFB-7EE51BACB6DE}" type="presParOf" srcId="{2707E4F2-B66E-4121-8B23-85826910769E}" destId="{D0720E14-7BD4-4EC2-91A6-C3C5558BF0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7B0AF-24B0-4773-81F2-68CADF2C16E0}"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S"/>
        </a:p>
      </dgm:t>
    </dgm:pt>
    <dgm:pt modelId="{51C668EF-8DD2-454E-883D-B2C360EE97E1}">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b="1" dirty="0"/>
            <a:t>No hay otra forma de gobierno que la monarquía</a:t>
          </a:r>
        </a:p>
      </dgm:t>
    </dgm:pt>
    <dgm:pt modelId="{663DE667-5BA5-4899-BCC6-DADE764387E1}" type="parTrans" cxnId="{89A56F8A-8DF2-4FCF-B4FF-83E465907145}">
      <dgm:prSet/>
      <dgm:spPr/>
      <dgm:t>
        <a:bodyPr/>
        <a:lstStyle/>
        <a:p>
          <a:endParaRPr lang="es-ES" b="1"/>
        </a:p>
      </dgm:t>
    </dgm:pt>
    <dgm:pt modelId="{E881BDCA-9F97-4166-BCE0-3BF914AF0474}" type="sibTrans" cxnId="{89A56F8A-8DF2-4FCF-B4FF-83E465907145}">
      <dgm:prSet/>
      <dgm:spPr/>
      <dgm:t>
        <a:bodyPr/>
        <a:lstStyle/>
        <a:p>
          <a:endParaRPr lang="es-ES" b="1"/>
        </a:p>
      </dgm:t>
    </dgm:pt>
    <dgm:pt modelId="{08FF91F6-90AB-46F0-89AB-EBFB72333F58}">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b="1" dirty="0"/>
            <a:t>No hay monarquía si no es paternal</a:t>
          </a:r>
        </a:p>
      </dgm:t>
    </dgm:pt>
    <dgm:pt modelId="{19FFFFBD-3FAA-4592-BE5A-1B200C2BFA02}" type="parTrans" cxnId="{AD8C0BFC-3AB9-464D-B19C-2AB006FC0A73}">
      <dgm:prSet/>
      <dgm:spPr/>
      <dgm:t>
        <a:bodyPr/>
        <a:lstStyle/>
        <a:p>
          <a:endParaRPr lang="es-ES" b="1"/>
        </a:p>
      </dgm:t>
    </dgm:pt>
    <dgm:pt modelId="{6C4321B9-EFF6-4112-9C4B-E6F01325DE7C}" type="sibTrans" cxnId="{AD8C0BFC-3AB9-464D-B19C-2AB006FC0A73}">
      <dgm:prSet/>
      <dgm:spPr/>
      <dgm:t>
        <a:bodyPr/>
        <a:lstStyle/>
        <a:p>
          <a:endParaRPr lang="es-ES" b="1"/>
        </a:p>
      </dgm:t>
    </dgm:pt>
    <dgm:pt modelId="{2CB3571C-5D6F-4DF4-B2F0-CF6272EC36DE}">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b="1" dirty="0"/>
            <a:t>No hay monarquía si no es absoluta y hereditaria</a:t>
          </a:r>
        </a:p>
      </dgm:t>
    </dgm:pt>
    <dgm:pt modelId="{B6FF148F-1DF7-4724-ACA6-F5FBE64A4EB3}" type="parTrans" cxnId="{7FB62AED-2B96-4349-B253-C0896B1D961D}">
      <dgm:prSet/>
      <dgm:spPr/>
      <dgm:t>
        <a:bodyPr/>
        <a:lstStyle/>
        <a:p>
          <a:endParaRPr lang="es-ES" b="1"/>
        </a:p>
      </dgm:t>
    </dgm:pt>
    <dgm:pt modelId="{C422277D-CDEF-46AC-94BC-5FF54972D004}" type="sibTrans" cxnId="{7FB62AED-2B96-4349-B253-C0896B1D961D}">
      <dgm:prSet/>
      <dgm:spPr/>
      <dgm:t>
        <a:bodyPr/>
        <a:lstStyle/>
        <a:p>
          <a:endParaRPr lang="es-ES" b="1"/>
        </a:p>
      </dgm:t>
    </dgm:pt>
    <dgm:pt modelId="{C0732377-E14C-483B-A24B-BB4448D94968}">
      <dgm:prSet>
        <dgm:style>
          <a:lnRef idx="1">
            <a:schemeClr val="accent6"/>
          </a:lnRef>
          <a:fillRef idx="2">
            <a:schemeClr val="accent6"/>
          </a:fillRef>
          <a:effectRef idx="1">
            <a:schemeClr val="accent6"/>
          </a:effectRef>
          <a:fontRef idx="minor">
            <a:schemeClr val="dk1"/>
          </a:fontRef>
        </dgm:style>
      </dgm:prSet>
      <dgm:spPr/>
      <dgm:t>
        <a:bodyPr/>
        <a:lstStyle/>
        <a:p>
          <a:r>
            <a:rPr lang="es-ES" b="1" dirty="0"/>
            <a:t>No existe la aristocracia ni la democracia</a:t>
          </a:r>
        </a:p>
      </dgm:t>
    </dgm:pt>
    <dgm:pt modelId="{6C488C0E-89FF-4F93-85C4-F3CF0C50A545}" type="parTrans" cxnId="{F7AE722E-99C2-486E-BD79-6693776F70CD}">
      <dgm:prSet/>
      <dgm:spPr/>
      <dgm:t>
        <a:bodyPr/>
        <a:lstStyle/>
        <a:p>
          <a:endParaRPr lang="es-ES" b="1"/>
        </a:p>
      </dgm:t>
    </dgm:pt>
    <dgm:pt modelId="{1739C2F6-AFE8-4876-98F5-FBDE73F3F5F3}" type="sibTrans" cxnId="{F7AE722E-99C2-486E-BD79-6693776F70CD}">
      <dgm:prSet/>
      <dgm:spPr/>
      <dgm:t>
        <a:bodyPr/>
        <a:lstStyle/>
        <a:p>
          <a:endParaRPr lang="es-ES" b="1"/>
        </a:p>
      </dgm:t>
    </dgm:pt>
    <dgm:pt modelId="{04344FAB-7432-45DB-857D-1B3F1578CF1C}">
      <dgm:prSet>
        <dgm:style>
          <a:lnRef idx="1">
            <a:schemeClr val="accent4"/>
          </a:lnRef>
          <a:fillRef idx="2">
            <a:schemeClr val="accent4"/>
          </a:fillRef>
          <a:effectRef idx="1">
            <a:schemeClr val="accent4"/>
          </a:effectRef>
          <a:fontRef idx="minor">
            <a:schemeClr val="dk1"/>
          </a:fontRef>
        </dgm:style>
      </dgm:prSet>
      <dgm:spPr/>
      <dgm:t>
        <a:bodyPr/>
        <a:lstStyle/>
        <a:p>
          <a:r>
            <a:rPr lang="es-ES" b="1" dirty="0"/>
            <a:t>La monarquía nunca puede ser tiranía</a:t>
          </a:r>
        </a:p>
      </dgm:t>
    </dgm:pt>
    <dgm:pt modelId="{B64B5E61-14B1-4AA5-A4A9-9BCA0A68F602}" type="parTrans" cxnId="{A85C8C74-FE80-4CE5-8703-92A0BA7844BA}">
      <dgm:prSet/>
      <dgm:spPr/>
      <dgm:t>
        <a:bodyPr/>
        <a:lstStyle/>
        <a:p>
          <a:endParaRPr lang="es-ES" b="1"/>
        </a:p>
      </dgm:t>
    </dgm:pt>
    <dgm:pt modelId="{00456F33-7D66-4EFC-B8F2-8BFD73D5D29E}" type="sibTrans" cxnId="{A85C8C74-FE80-4CE5-8703-92A0BA7844BA}">
      <dgm:prSet/>
      <dgm:spPr/>
      <dgm:t>
        <a:bodyPr/>
        <a:lstStyle/>
        <a:p>
          <a:endParaRPr lang="es-ES" b="1"/>
        </a:p>
      </dgm:t>
    </dgm:pt>
    <dgm:pt modelId="{7DA55F16-4D09-423F-9EB8-17F8F92DACCC}" type="pres">
      <dgm:prSet presAssocID="{0687B0AF-24B0-4773-81F2-68CADF2C16E0}" presName="outerComposite" presStyleCnt="0">
        <dgm:presLayoutVars>
          <dgm:chMax val="5"/>
          <dgm:dir/>
          <dgm:resizeHandles val="exact"/>
        </dgm:presLayoutVars>
      </dgm:prSet>
      <dgm:spPr/>
    </dgm:pt>
    <dgm:pt modelId="{12AA7B58-39F0-4A45-9576-0E158536F020}" type="pres">
      <dgm:prSet presAssocID="{0687B0AF-24B0-4773-81F2-68CADF2C16E0}" presName="dummyMaxCanvas" presStyleCnt="0">
        <dgm:presLayoutVars/>
      </dgm:prSet>
      <dgm:spPr/>
    </dgm:pt>
    <dgm:pt modelId="{4E5FFEB2-2437-4941-8317-D18D3DB4C3E3}" type="pres">
      <dgm:prSet presAssocID="{0687B0AF-24B0-4773-81F2-68CADF2C16E0}" presName="FiveNodes_1" presStyleLbl="node1" presStyleIdx="0" presStyleCnt="5">
        <dgm:presLayoutVars>
          <dgm:bulletEnabled val="1"/>
        </dgm:presLayoutVars>
      </dgm:prSet>
      <dgm:spPr/>
    </dgm:pt>
    <dgm:pt modelId="{EA0F8BDE-6701-4AA7-B503-47508DDA1E02}" type="pres">
      <dgm:prSet presAssocID="{0687B0AF-24B0-4773-81F2-68CADF2C16E0}" presName="FiveNodes_2" presStyleLbl="node1" presStyleIdx="1" presStyleCnt="5">
        <dgm:presLayoutVars>
          <dgm:bulletEnabled val="1"/>
        </dgm:presLayoutVars>
      </dgm:prSet>
      <dgm:spPr/>
    </dgm:pt>
    <dgm:pt modelId="{D63F7C2B-CB83-4DE4-9FE2-735F0B1441E3}" type="pres">
      <dgm:prSet presAssocID="{0687B0AF-24B0-4773-81F2-68CADF2C16E0}" presName="FiveNodes_3" presStyleLbl="node1" presStyleIdx="2" presStyleCnt="5">
        <dgm:presLayoutVars>
          <dgm:bulletEnabled val="1"/>
        </dgm:presLayoutVars>
      </dgm:prSet>
      <dgm:spPr/>
    </dgm:pt>
    <dgm:pt modelId="{B9DB9428-DADF-4EA0-B4B3-53675D1C2C8C}" type="pres">
      <dgm:prSet presAssocID="{0687B0AF-24B0-4773-81F2-68CADF2C16E0}" presName="FiveNodes_4" presStyleLbl="node1" presStyleIdx="3" presStyleCnt="5">
        <dgm:presLayoutVars>
          <dgm:bulletEnabled val="1"/>
        </dgm:presLayoutVars>
      </dgm:prSet>
      <dgm:spPr/>
    </dgm:pt>
    <dgm:pt modelId="{1F9EB9DA-0E05-4DD5-94B0-A39A8AEB8D60}" type="pres">
      <dgm:prSet presAssocID="{0687B0AF-24B0-4773-81F2-68CADF2C16E0}" presName="FiveNodes_5" presStyleLbl="node1" presStyleIdx="4" presStyleCnt="5">
        <dgm:presLayoutVars>
          <dgm:bulletEnabled val="1"/>
        </dgm:presLayoutVars>
      </dgm:prSet>
      <dgm:spPr/>
    </dgm:pt>
    <dgm:pt modelId="{5A23E79C-4EA6-4A05-96FD-D064D5B26BD4}" type="pres">
      <dgm:prSet presAssocID="{0687B0AF-24B0-4773-81F2-68CADF2C16E0}" presName="FiveConn_1-2" presStyleLbl="fgAccFollowNode1" presStyleIdx="0" presStyleCnt="4">
        <dgm:presLayoutVars>
          <dgm:bulletEnabled val="1"/>
        </dgm:presLayoutVars>
      </dgm:prSet>
      <dgm:spPr/>
    </dgm:pt>
    <dgm:pt modelId="{0D38837A-65C3-4F1A-AB89-09BB73A3E29B}" type="pres">
      <dgm:prSet presAssocID="{0687B0AF-24B0-4773-81F2-68CADF2C16E0}" presName="FiveConn_2-3" presStyleLbl="fgAccFollowNode1" presStyleIdx="1" presStyleCnt="4">
        <dgm:presLayoutVars>
          <dgm:bulletEnabled val="1"/>
        </dgm:presLayoutVars>
      </dgm:prSet>
      <dgm:spPr/>
    </dgm:pt>
    <dgm:pt modelId="{04A707BC-B904-46FA-8670-D0B342C617CB}" type="pres">
      <dgm:prSet presAssocID="{0687B0AF-24B0-4773-81F2-68CADF2C16E0}" presName="FiveConn_3-4" presStyleLbl="fgAccFollowNode1" presStyleIdx="2" presStyleCnt="4">
        <dgm:presLayoutVars>
          <dgm:bulletEnabled val="1"/>
        </dgm:presLayoutVars>
      </dgm:prSet>
      <dgm:spPr/>
    </dgm:pt>
    <dgm:pt modelId="{C0F2969E-B00F-42C3-8452-B0F00EA64E85}" type="pres">
      <dgm:prSet presAssocID="{0687B0AF-24B0-4773-81F2-68CADF2C16E0}" presName="FiveConn_4-5" presStyleLbl="fgAccFollowNode1" presStyleIdx="3" presStyleCnt="4">
        <dgm:presLayoutVars>
          <dgm:bulletEnabled val="1"/>
        </dgm:presLayoutVars>
      </dgm:prSet>
      <dgm:spPr/>
    </dgm:pt>
    <dgm:pt modelId="{688D48EB-9D88-4C92-9DF8-DD10D0D0F824}" type="pres">
      <dgm:prSet presAssocID="{0687B0AF-24B0-4773-81F2-68CADF2C16E0}" presName="FiveNodes_1_text" presStyleLbl="node1" presStyleIdx="4" presStyleCnt="5">
        <dgm:presLayoutVars>
          <dgm:bulletEnabled val="1"/>
        </dgm:presLayoutVars>
      </dgm:prSet>
      <dgm:spPr/>
    </dgm:pt>
    <dgm:pt modelId="{2DB808EF-8F5A-43D0-9A6E-923AE87952FB}" type="pres">
      <dgm:prSet presAssocID="{0687B0AF-24B0-4773-81F2-68CADF2C16E0}" presName="FiveNodes_2_text" presStyleLbl="node1" presStyleIdx="4" presStyleCnt="5">
        <dgm:presLayoutVars>
          <dgm:bulletEnabled val="1"/>
        </dgm:presLayoutVars>
      </dgm:prSet>
      <dgm:spPr/>
    </dgm:pt>
    <dgm:pt modelId="{7228DE76-8CF5-49DD-8DB1-B5762FEA40D7}" type="pres">
      <dgm:prSet presAssocID="{0687B0AF-24B0-4773-81F2-68CADF2C16E0}" presName="FiveNodes_3_text" presStyleLbl="node1" presStyleIdx="4" presStyleCnt="5">
        <dgm:presLayoutVars>
          <dgm:bulletEnabled val="1"/>
        </dgm:presLayoutVars>
      </dgm:prSet>
      <dgm:spPr/>
    </dgm:pt>
    <dgm:pt modelId="{466FEEDF-1434-4B42-8269-4D4E22A53BA3}" type="pres">
      <dgm:prSet presAssocID="{0687B0AF-24B0-4773-81F2-68CADF2C16E0}" presName="FiveNodes_4_text" presStyleLbl="node1" presStyleIdx="4" presStyleCnt="5">
        <dgm:presLayoutVars>
          <dgm:bulletEnabled val="1"/>
        </dgm:presLayoutVars>
      </dgm:prSet>
      <dgm:spPr/>
    </dgm:pt>
    <dgm:pt modelId="{5A75DAC4-A86A-4A44-A2D6-A77D2BAAF8AB}" type="pres">
      <dgm:prSet presAssocID="{0687B0AF-24B0-4773-81F2-68CADF2C16E0}" presName="FiveNodes_5_text" presStyleLbl="node1" presStyleIdx="4" presStyleCnt="5">
        <dgm:presLayoutVars>
          <dgm:bulletEnabled val="1"/>
        </dgm:presLayoutVars>
      </dgm:prSet>
      <dgm:spPr/>
    </dgm:pt>
  </dgm:ptLst>
  <dgm:cxnLst>
    <dgm:cxn modelId="{D2754301-F66F-4134-BF91-DBC692198BE2}" type="presOf" srcId="{0687B0AF-24B0-4773-81F2-68CADF2C16E0}" destId="{7DA55F16-4D09-423F-9EB8-17F8F92DACCC}" srcOrd="0" destOrd="0" presId="urn:microsoft.com/office/officeart/2005/8/layout/vProcess5"/>
    <dgm:cxn modelId="{5CC53814-9CC3-4C0B-92A7-AC6B967E78AE}" type="presOf" srcId="{2CB3571C-5D6F-4DF4-B2F0-CF6272EC36DE}" destId="{7228DE76-8CF5-49DD-8DB1-B5762FEA40D7}" srcOrd="1" destOrd="0" presId="urn:microsoft.com/office/officeart/2005/8/layout/vProcess5"/>
    <dgm:cxn modelId="{456EF918-680B-45E1-A7AF-5473D8004DA0}" type="presOf" srcId="{04344FAB-7432-45DB-857D-1B3F1578CF1C}" destId="{1F9EB9DA-0E05-4DD5-94B0-A39A8AEB8D60}" srcOrd="0" destOrd="0" presId="urn:microsoft.com/office/officeart/2005/8/layout/vProcess5"/>
    <dgm:cxn modelId="{F7AE722E-99C2-486E-BD79-6693776F70CD}" srcId="{0687B0AF-24B0-4773-81F2-68CADF2C16E0}" destId="{C0732377-E14C-483B-A24B-BB4448D94968}" srcOrd="3" destOrd="0" parTransId="{6C488C0E-89FF-4F93-85C4-F3CF0C50A545}" sibTransId="{1739C2F6-AFE8-4876-98F5-FBDE73F3F5F3}"/>
    <dgm:cxn modelId="{98D36630-96E9-4498-9EAA-45DA4B9512BA}" type="presOf" srcId="{C422277D-CDEF-46AC-94BC-5FF54972D004}" destId="{04A707BC-B904-46FA-8670-D0B342C617CB}" srcOrd="0" destOrd="0" presId="urn:microsoft.com/office/officeart/2005/8/layout/vProcess5"/>
    <dgm:cxn modelId="{C331503D-FDEF-4A2A-9498-465A7CF2E601}" type="presOf" srcId="{2CB3571C-5D6F-4DF4-B2F0-CF6272EC36DE}" destId="{D63F7C2B-CB83-4DE4-9FE2-735F0B1441E3}" srcOrd="0" destOrd="0" presId="urn:microsoft.com/office/officeart/2005/8/layout/vProcess5"/>
    <dgm:cxn modelId="{405A5545-2E44-4667-B85D-58CB27CF9593}" type="presOf" srcId="{08FF91F6-90AB-46F0-89AB-EBFB72333F58}" destId="{EA0F8BDE-6701-4AA7-B503-47508DDA1E02}" srcOrd="0" destOrd="0" presId="urn:microsoft.com/office/officeart/2005/8/layout/vProcess5"/>
    <dgm:cxn modelId="{A85C8C74-FE80-4CE5-8703-92A0BA7844BA}" srcId="{0687B0AF-24B0-4773-81F2-68CADF2C16E0}" destId="{04344FAB-7432-45DB-857D-1B3F1578CF1C}" srcOrd="4" destOrd="0" parTransId="{B64B5E61-14B1-4AA5-A4A9-9BCA0A68F602}" sibTransId="{00456F33-7D66-4EFC-B8F2-8BFD73D5D29E}"/>
    <dgm:cxn modelId="{26155E55-3810-4E4C-AF6B-A59C98F4FC65}" type="presOf" srcId="{C0732377-E14C-483B-A24B-BB4448D94968}" destId="{466FEEDF-1434-4B42-8269-4D4E22A53BA3}" srcOrd="1" destOrd="0" presId="urn:microsoft.com/office/officeart/2005/8/layout/vProcess5"/>
    <dgm:cxn modelId="{89A56F8A-8DF2-4FCF-B4FF-83E465907145}" srcId="{0687B0AF-24B0-4773-81F2-68CADF2C16E0}" destId="{51C668EF-8DD2-454E-883D-B2C360EE97E1}" srcOrd="0" destOrd="0" parTransId="{663DE667-5BA5-4899-BCC6-DADE764387E1}" sibTransId="{E881BDCA-9F97-4166-BCE0-3BF914AF0474}"/>
    <dgm:cxn modelId="{0488A99B-24F1-4639-BF32-D3225A47E642}" type="presOf" srcId="{E881BDCA-9F97-4166-BCE0-3BF914AF0474}" destId="{5A23E79C-4EA6-4A05-96FD-D064D5B26BD4}" srcOrd="0" destOrd="0" presId="urn:microsoft.com/office/officeart/2005/8/layout/vProcess5"/>
    <dgm:cxn modelId="{176C799E-D97C-447E-8D16-27FF541C7088}" type="presOf" srcId="{51C668EF-8DD2-454E-883D-B2C360EE97E1}" destId="{688D48EB-9D88-4C92-9DF8-DD10D0D0F824}" srcOrd="1" destOrd="0" presId="urn:microsoft.com/office/officeart/2005/8/layout/vProcess5"/>
    <dgm:cxn modelId="{35EE38A5-D5FB-45D3-85E8-47AF97C6D452}" type="presOf" srcId="{04344FAB-7432-45DB-857D-1B3F1578CF1C}" destId="{5A75DAC4-A86A-4A44-A2D6-A77D2BAAF8AB}" srcOrd="1" destOrd="0" presId="urn:microsoft.com/office/officeart/2005/8/layout/vProcess5"/>
    <dgm:cxn modelId="{257D1FAE-CEF3-4F65-B1AA-7F7A20163DD8}" type="presOf" srcId="{1739C2F6-AFE8-4876-98F5-FBDE73F3F5F3}" destId="{C0F2969E-B00F-42C3-8452-B0F00EA64E85}" srcOrd="0" destOrd="0" presId="urn:microsoft.com/office/officeart/2005/8/layout/vProcess5"/>
    <dgm:cxn modelId="{37D7F7B7-51C6-490F-B2AE-68D407421D51}" type="presOf" srcId="{6C4321B9-EFF6-4112-9C4B-E6F01325DE7C}" destId="{0D38837A-65C3-4F1A-AB89-09BB73A3E29B}" srcOrd="0" destOrd="0" presId="urn:microsoft.com/office/officeart/2005/8/layout/vProcess5"/>
    <dgm:cxn modelId="{6E6BD1BC-39AE-4345-89FF-F874327C1255}" type="presOf" srcId="{08FF91F6-90AB-46F0-89AB-EBFB72333F58}" destId="{2DB808EF-8F5A-43D0-9A6E-923AE87952FB}" srcOrd="1" destOrd="0" presId="urn:microsoft.com/office/officeart/2005/8/layout/vProcess5"/>
    <dgm:cxn modelId="{FC355DC8-3A94-4BFF-AE1F-063A32A71655}" type="presOf" srcId="{C0732377-E14C-483B-A24B-BB4448D94968}" destId="{B9DB9428-DADF-4EA0-B4B3-53675D1C2C8C}" srcOrd="0" destOrd="0" presId="urn:microsoft.com/office/officeart/2005/8/layout/vProcess5"/>
    <dgm:cxn modelId="{DDBF17E6-63F8-4AAE-A779-8C5A569745E9}" type="presOf" srcId="{51C668EF-8DD2-454E-883D-B2C360EE97E1}" destId="{4E5FFEB2-2437-4941-8317-D18D3DB4C3E3}" srcOrd="0" destOrd="0" presId="urn:microsoft.com/office/officeart/2005/8/layout/vProcess5"/>
    <dgm:cxn modelId="{7FB62AED-2B96-4349-B253-C0896B1D961D}" srcId="{0687B0AF-24B0-4773-81F2-68CADF2C16E0}" destId="{2CB3571C-5D6F-4DF4-B2F0-CF6272EC36DE}" srcOrd="2" destOrd="0" parTransId="{B6FF148F-1DF7-4724-ACA6-F5FBE64A4EB3}" sibTransId="{C422277D-CDEF-46AC-94BC-5FF54972D004}"/>
    <dgm:cxn modelId="{AD8C0BFC-3AB9-464D-B19C-2AB006FC0A73}" srcId="{0687B0AF-24B0-4773-81F2-68CADF2C16E0}" destId="{08FF91F6-90AB-46F0-89AB-EBFB72333F58}" srcOrd="1" destOrd="0" parTransId="{19FFFFBD-3FAA-4592-BE5A-1B200C2BFA02}" sibTransId="{6C4321B9-EFF6-4112-9C4B-E6F01325DE7C}"/>
    <dgm:cxn modelId="{D533DE6C-9E98-4302-B7C4-4C293C36A735}" type="presParOf" srcId="{7DA55F16-4D09-423F-9EB8-17F8F92DACCC}" destId="{12AA7B58-39F0-4A45-9576-0E158536F020}" srcOrd="0" destOrd="0" presId="urn:microsoft.com/office/officeart/2005/8/layout/vProcess5"/>
    <dgm:cxn modelId="{DD06B00D-8FEE-4BE6-8171-C833F6649242}" type="presParOf" srcId="{7DA55F16-4D09-423F-9EB8-17F8F92DACCC}" destId="{4E5FFEB2-2437-4941-8317-D18D3DB4C3E3}" srcOrd="1" destOrd="0" presId="urn:microsoft.com/office/officeart/2005/8/layout/vProcess5"/>
    <dgm:cxn modelId="{15881AF5-40CA-4882-8B98-8FD2BF427467}" type="presParOf" srcId="{7DA55F16-4D09-423F-9EB8-17F8F92DACCC}" destId="{EA0F8BDE-6701-4AA7-B503-47508DDA1E02}" srcOrd="2" destOrd="0" presId="urn:microsoft.com/office/officeart/2005/8/layout/vProcess5"/>
    <dgm:cxn modelId="{6D2FDA39-4CFB-48AB-B07A-63935AEA12A7}" type="presParOf" srcId="{7DA55F16-4D09-423F-9EB8-17F8F92DACCC}" destId="{D63F7C2B-CB83-4DE4-9FE2-735F0B1441E3}" srcOrd="3" destOrd="0" presId="urn:microsoft.com/office/officeart/2005/8/layout/vProcess5"/>
    <dgm:cxn modelId="{6080C673-904C-4B12-A1DE-620AAADE683C}" type="presParOf" srcId="{7DA55F16-4D09-423F-9EB8-17F8F92DACCC}" destId="{B9DB9428-DADF-4EA0-B4B3-53675D1C2C8C}" srcOrd="4" destOrd="0" presId="urn:microsoft.com/office/officeart/2005/8/layout/vProcess5"/>
    <dgm:cxn modelId="{775150A8-B363-44B7-87EA-BFB716431D74}" type="presParOf" srcId="{7DA55F16-4D09-423F-9EB8-17F8F92DACCC}" destId="{1F9EB9DA-0E05-4DD5-94B0-A39A8AEB8D60}" srcOrd="5" destOrd="0" presId="urn:microsoft.com/office/officeart/2005/8/layout/vProcess5"/>
    <dgm:cxn modelId="{3DE94409-E5C8-4D27-9D58-3EE3453E108D}" type="presParOf" srcId="{7DA55F16-4D09-423F-9EB8-17F8F92DACCC}" destId="{5A23E79C-4EA6-4A05-96FD-D064D5B26BD4}" srcOrd="6" destOrd="0" presId="urn:microsoft.com/office/officeart/2005/8/layout/vProcess5"/>
    <dgm:cxn modelId="{14C45C73-46BF-429B-8713-6ADF2AC143B3}" type="presParOf" srcId="{7DA55F16-4D09-423F-9EB8-17F8F92DACCC}" destId="{0D38837A-65C3-4F1A-AB89-09BB73A3E29B}" srcOrd="7" destOrd="0" presId="urn:microsoft.com/office/officeart/2005/8/layout/vProcess5"/>
    <dgm:cxn modelId="{282BA715-79F8-45E8-9BA6-239B156CC91B}" type="presParOf" srcId="{7DA55F16-4D09-423F-9EB8-17F8F92DACCC}" destId="{04A707BC-B904-46FA-8670-D0B342C617CB}" srcOrd="8" destOrd="0" presId="urn:microsoft.com/office/officeart/2005/8/layout/vProcess5"/>
    <dgm:cxn modelId="{8C3C81F6-3E8E-48EC-8EB0-43E550DE9AE3}" type="presParOf" srcId="{7DA55F16-4D09-423F-9EB8-17F8F92DACCC}" destId="{C0F2969E-B00F-42C3-8452-B0F00EA64E85}" srcOrd="9" destOrd="0" presId="urn:microsoft.com/office/officeart/2005/8/layout/vProcess5"/>
    <dgm:cxn modelId="{5D6CC51A-E702-4943-B02B-91F6057A7302}" type="presParOf" srcId="{7DA55F16-4D09-423F-9EB8-17F8F92DACCC}" destId="{688D48EB-9D88-4C92-9DF8-DD10D0D0F824}" srcOrd="10" destOrd="0" presId="urn:microsoft.com/office/officeart/2005/8/layout/vProcess5"/>
    <dgm:cxn modelId="{EFA2C470-12D2-4561-9F78-2D1FBFF9C5BA}" type="presParOf" srcId="{7DA55F16-4D09-423F-9EB8-17F8F92DACCC}" destId="{2DB808EF-8F5A-43D0-9A6E-923AE87952FB}" srcOrd="11" destOrd="0" presId="urn:microsoft.com/office/officeart/2005/8/layout/vProcess5"/>
    <dgm:cxn modelId="{17940E9E-84C0-4D42-ABDA-6CD46C5B739A}" type="presParOf" srcId="{7DA55F16-4D09-423F-9EB8-17F8F92DACCC}" destId="{7228DE76-8CF5-49DD-8DB1-B5762FEA40D7}" srcOrd="12" destOrd="0" presId="urn:microsoft.com/office/officeart/2005/8/layout/vProcess5"/>
    <dgm:cxn modelId="{A85D90E2-0C39-4157-ADF6-E47B89028B9D}" type="presParOf" srcId="{7DA55F16-4D09-423F-9EB8-17F8F92DACCC}" destId="{466FEEDF-1434-4B42-8269-4D4E22A53BA3}" srcOrd="13" destOrd="0" presId="urn:microsoft.com/office/officeart/2005/8/layout/vProcess5"/>
    <dgm:cxn modelId="{F8EED3AD-4B63-439C-BEF0-1E4B4A54B958}" type="presParOf" srcId="{7DA55F16-4D09-423F-9EB8-17F8F92DACCC}" destId="{5A75DAC4-A86A-4A44-A2D6-A77D2BAAF8A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D785D7-CEE7-4CF3-AE15-0AB642C9D4B3}" type="doc">
      <dgm:prSet loTypeId="urn:microsoft.com/office/officeart/2009/3/layout/DescendingProcess" loCatId="process" qsTypeId="urn:microsoft.com/office/officeart/2005/8/quickstyle/simple1" qsCatId="simple" csTypeId="urn:microsoft.com/office/officeart/2005/8/colors/accent1_4" csCatId="accent1" phldr="1"/>
      <dgm:spPr/>
      <dgm:t>
        <a:bodyPr/>
        <a:lstStyle/>
        <a:p>
          <a:endParaRPr lang="es-ES"/>
        </a:p>
      </dgm:t>
    </dgm:pt>
    <dgm:pt modelId="{25128AD5-5352-4654-B644-EF0E428E4E2B}">
      <dgm:prSet phldrT="[Texto]"/>
      <dgm:spPr>
        <a:solidFill>
          <a:schemeClr val="accent1">
            <a:lumMod val="20000"/>
            <a:lumOff val="80000"/>
          </a:schemeClr>
        </a:solidFill>
      </dgm:spPr>
      <dgm:t>
        <a:bodyPr/>
        <a:lstStyle/>
        <a:p>
          <a:pPr algn="just"/>
          <a:r>
            <a:rPr lang="es-MX" b="1" dirty="0">
              <a:latin typeface="Arial" panose="020B0604020202020204" pitchFamily="34" charset="0"/>
              <a:cs typeface="Arial" panose="020B0604020202020204" pitchFamily="34" charset="0"/>
            </a:rPr>
            <a:t>En 1988, se dieron las elecciones más competidas y controvertidas en la historia moderna del país. Los partidos de oposición en conjunto acusaron al gobierno de cometer un gran fraude electoral</a:t>
          </a:r>
          <a:endParaRPr lang="es-ES" b="1" dirty="0"/>
        </a:p>
      </dgm:t>
    </dgm:pt>
    <dgm:pt modelId="{B63C47BF-5666-4BDA-819C-72D361931DF2}" type="parTrans" cxnId="{A3F98390-3E12-42F8-B6C8-EA085AB7DDAF}">
      <dgm:prSet/>
      <dgm:spPr/>
      <dgm:t>
        <a:bodyPr/>
        <a:lstStyle/>
        <a:p>
          <a:endParaRPr lang="es-ES"/>
        </a:p>
      </dgm:t>
    </dgm:pt>
    <dgm:pt modelId="{703AA4A7-3EA5-4544-8DB6-A64C7A8336F9}" type="sibTrans" cxnId="{A3F98390-3E12-42F8-B6C8-EA085AB7DDAF}">
      <dgm:prSet/>
      <dgm:spPr/>
      <dgm:t>
        <a:bodyPr/>
        <a:lstStyle/>
        <a:p>
          <a:endParaRPr lang="es-ES"/>
        </a:p>
      </dgm:t>
    </dgm:pt>
    <dgm:pt modelId="{FD0F8C76-CF8D-432F-A8D8-CC5DDDFC6B6D}">
      <dgm:prSet phldrT="[Texto]"/>
      <dgm:spPr>
        <a:solidFill>
          <a:schemeClr val="accent6">
            <a:lumMod val="20000"/>
            <a:lumOff val="80000"/>
          </a:schemeClr>
        </a:solidFill>
      </dgm:spPr>
      <dgm:t>
        <a:bodyPr/>
        <a:lstStyle/>
        <a:p>
          <a:pPr algn="just"/>
          <a:r>
            <a:rPr lang="es-MX" b="1" dirty="0">
              <a:latin typeface="Arial" panose="020B0604020202020204" pitchFamily="34" charset="0"/>
              <a:cs typeface="Arial" panose="020B0604020202020204" pitchFamily="34" charset="0"/>
            </a:rPr>
            <a:t>Crecimiento de la oposición de izquierda. El PRI pierde la mayoría calificada en la Cámara de Diputados</a:t>
          </a:r>
          <a:endParaRPr lang="es-ES" b="1" dirty="0"/>
        </a:p>
      </dgm:t>
    </dgm:pt>
    <dgm:pt modelId="{77EC8D64-0F6B-4750-8B44-6CCDA7E9E31A}" type="parTrans" cxnId="{635D3B4D-4CB0-4DE7-A9EE-27352AF9EB79}">
      <dgm:prSet/>
      <dgm:spPr/>
      <dgm:t>
        <a:bodyPr/>
        <a:lstStyle/>
        <a:p>
          <a:endParaRPr lang="es-ES"/>
        </a:p>
      </dgm:t>
    </dgm:pt>
    <dgm:pt modelId="{35E4E0D6-BD60-4624-84D6-567B469395C8}" type="sibTrans" cxnId="{635D3B4D-4CB0-4DE7-A9EE-27352AF9EB79}">
      <dgm:prSet/>
      <dgm:spPr/>
      <dgm:t>
        <a:bodyPr/>
        <a:lstStyle/>
        <a:p>
          <a:endParaRPr lang="es-ES"/>
        </a:p>
      </dgm:t>
    </dgm:pt>
    <dgm:pt modelId="{DC9AE63E-F37F-4A8A-BD17-4CF0866C88D3}">
      <dgm:prSet phldrT="[Texto]"/>
      <dgm:spPr>
        <a:solidFill>
          <a:schemeClr val="accent2">
            <a:lumMod val="20000"/>
            <a:lumOff val="80000"/>
          </a:schemeClr>
        </a:solidFill>
      </dgm:spPr>
      <dgm:t>
        <a:bodyPr/>
        <a:lstStyle/>
        <a:p>
          <a:r>
            <a:rPr lang="es-MX" b="1" dirty="0">
              <a:latin typeface="Arial" panose="020B0604020202020204" pitchFamily="34" charset="0"/>
              <a:cs typeface="Arial" panose="020B0604020202020204" pitchFamily="34" charset="0"/>
            </a:rPr>
            <a:t>Triunfo del PAN en las elecciones para gobernador de Baja California en 1989</a:t>
          </a:r>
          <a:endParaRPr lang="es-ES" b="1" dirty="0"/>
        </a:p>
      </dgm:t>
    </dgm:pt>
    <dgm:pt modelId="{68B0EDA2-66C4-4AEB-9D56-578D4705765A}" type="parTrans" cxnId="{F1CAEB86-9805-4731-BD82-7CCA96E077B8}">
      <dgm:prSet/>
      <dgm:spPr/>
      <dgm:t>
        <a:bodyPr/>
        <a:lstStyle/>
        <a:p>
          <a:endParaRPr lang="es-ES"/>
        </a:p>
      </dgm:t>
    </dgm:pt>
    <dgm:pt modelId="{CA9401DA-AC9A-4341-AA84-72235F7C09BF}" type="sibTrans" cxnId="{F1CAEB86-9805-4731-BD82-7CCA96E077B8}">
      <dgm:prSet/>
      <dgm:spPr/>
      <dgm:t>
        <a:bodyPr/>
        <a:lstStyle/>
        <a:p>
          <a:endParaRPr lang="es-ES"/>
        </a:p>
      </dgm:t>
    </dgm:pt>
    <dgm:pt modelId="{8917DCC5-743A-481E-A7C7-F92464CC8C4B}">
      <dgm:prSet phldrT="[Texto]"/>
      <dgm:spPr>
        <a:solidFill>
          <a:schemeClr val="accent1">
            <a:lumMod val="20000"/>
            <a:lumOff val="80000"/>
          </a:schemeClr>
        </a:solidFill>
      </dgm:spPr>
      <dgm:t>
        <a:bodyPr/>
        <a:lstStyle/>
        <a:p>
          <a:pPr algn="just"/>
          <a:r>
            <a:rPr lang="es-MX" b="1" dirty="0">
              <a:latin typeface="Arial" panose="020B0604020202020204" pitchFamily="34" charset="0"/>
              <a:cs typeface="Arial" panose="020B0604020202020204" pitchFamily="34" charset="0"/>
            </a:rPr>
            <a:t>En 1991, el PRI se recuperó en las elecciones intermedias</a:t>
          </a:r>
          <a:endParaRPr lang="es-ES" b="1" dirty="0"/>
        </a:p>
      </dgm:t>
    </dgm:pt>
    <dgm:pt modelId="{3AD07502-3588-47E3-A876-D1D88639A7E6}" type="parTrans" cxnId="{1E9477B8-6E22-4DA4-B13D-B64A7E9440C6}">
      <dgm:prSet/>
      <dgm:spPr/>
      <dgm:t>
        <a:bodyPr/>
        <a:lstStyle/>
        <a:p>
          <a:endParaRPr lang="es-ES"/>
        </a:p>
      </dgm:t>
    </dgm:pt>
    <dgm:pt modelId="{205CCDC3-E41C-437B-ABB9-E7A7BF891040}" type="sibTrans" cxnId="{1E9477B8-6E22-4DA4-B13D-B64A7E9440C6}">
      <dgm:prSet/>
      <dgm:spPr/>
      <dgm:t>
        <a:bodyPr/>
        <a:lstStyle/>
        <a:p>
          <a:endParaRPr lang="es-ES"/>
        </a:p>
      </dgm:t>
    </dgm:pt>
    <dgm:pt modelId="{66D7F1C5-1618-4570-90EC-AF9A8A3E11D0}">
      <dgm:prSet phldrT="[Texto]"/>
      <dgm:spPr/>
      <dgm:t>
        <a:bodyPr/>
        <a:lstStyle/>
        <a:p>
          <a:r>
            <a:rPr lang="es-ES" dirty="0" err="1">
              <a:solidFill>
                <a:schemeClr val="bg1"/>
              </a:solidFill>
            </a:rPr>
            <a:t>ffd</a:t>
          </a:r>
          <a:endParaRPr lang="es-ES" dirty="0">
            <a:solidFill>
              <a:schemeClr val="bg1"/>
            </a:solidFill>
          </a:endParaRPr>
        </a:p>
      </dgm:t>
    </dgm:pt>
    <dgm:pt modelId="{B9C0949C-22BB-41F4-B03E-4B94E5902EB6}" type="sibTrans" cxnId="{6B0B71D4-6478-40BA-9F8C-AD2360F0532D}">
      <dgm:prSet/>
      <dgm:spPr/>
      <dgm:t>
        <a:bodyPr/>
        <a:lstStyle/>
        <a:p>
          <a:endParaRPr lang="es-ES"/>
        </a:p>
      </dgm:t>
    </dgm:pt>
    <dgm:pt modelId="{AD4B45D7-E29A-48D8-95A5-C4537A6F1891}" type="parTrans" cxnId="{6B0B71D4-6478-40BA-9F8C-AD2360F0532D}">
      <dgm:prSet/>
      <dgm:spPr/>
      <dgm:t>
        <a:bodyPr/>
        <a:lstStyle/>
        <a:p>
          <a:endParaRPr lang="es-ES"/>
        </a:p>
      </dgm:t>
    </dgm:pt>
    <dgm:pt modelId="{3C908BBB-DD47-4B99-AEEC-BD5F894C31CE}" type="pres">
      <dgm:prSet presAssocID="{ABD785D7-CEE7-4CF3-AE15-0AB642C9D4B3}" presName="Name0" presStyleCnt="0">
        <dgm:presLayoutVars>
          <dgm:chMax val="7"/>
          <dgm:chPref val="5"/>
        </dgm:presLayoutVars>
      </dgm:prSet>
      <dgm:spPr/>
    </dgm:pt>
    <dgm:pt modelId="{925B76EF-19E0-4A27-85D8-456E37B422F7}" type="pres">
      <dgm:prSet presAssocID="{ABD785D7-CEE7-4CF3-AE15-0AB642C9D4B3}" presName="arrowNode" presStyleLbl="node1" presStyleIdx="0" presStyleCnt="1"/>
      <dgm:spPr/>
    </dgm:pt>
    <dgm:pt modelId="{C27F4B29-0E2F-4060-84D1-5D34B2FE888F}" type="pres">
      <dgm:prSet presAssocID="{25128AD5-5352-4654-B644-EF0E428E4E2B}" presName="txNode1" presStyleLbl="revTx" presStyleIdx="0" presStyleCnt="5" custScaleX="105026" custScaleY="92414">
        <dgm:presLayoutVars>
          <dgm:bulletEnabled val="1"/>
        </dgm:presLayoutVars>
      </dgm:prSet>
      <dgm:spPr/>
    </dgm:pt>
    <dgm:pt modelId="{C258EABD-2989-4C3E-9865-E00E1C9381B8}" type="pres">
      <dgm:prSet presAssocID="{FD0F8C76-CF8D-432F-A8D8-CC5DDDFC6B6D}" presName="txNode2" presStyleLbl="revTx" presStyleIdx="1" presStyleCnt="5" custScaleX="68917" custScaleY="71331" custLinFactNeighborX="-17258" custLinFactNeighborY="-6001">
        <dgm:presLayoutVars>
          <dgm:bulletEnabled val="1"/>
        </dgm:presLayoutVars>
      </dgm:prSet>
      <dgm:spPr/>
    </dgm:pt>
    <dgm:pt modelId="{2FEB1359-1B17-465F-807A-8F446A23998E}" type="pres">
      <dgm:prSet presAssocID="{35E4E0D6-BD60-4624-84D6-567B469395C8}" presName="dotNode2" presStyleCnt="0"/>
      <dgm:spPr/>
    </dgm:pt>
    <dgm:pt modelId="{F10F95F5-FC07-448B-A58A-5E722E414F26}" type="pres">
      <dgm:prSet presAssocID="{35E4E0D6-BD60-4624-84D6-567B469395C8}" presName="dotRepeatNode" presStyleLbl="fgShp" presStyleIdx="0" presStyleCnt="3"/>
      <dgm:spPr/>
    </dgm:pt>
    <dgm:pt modelId="{B22DCE55-4177-49A0-9321-55847B5AC45C}" type="pres">
      <dgm:prSet presAssocID="{DC9AE63E-F37F-4A8A-BD17-4CF0866C88D3}" presName="txNode3" presStyleLbl="revTx" presStyleIdx="2" presStyleCnt="5" custScaleX="86229" custScaleY="66809" custLinFactNeighborX="-3764">
        <dgm:presLayoutVars>
          <dgm:bulletEnabled val="1"/>
        </dgm:presLayoutVars>
      </dgm:prSet>
      <dgm:spPr/>
    </dgm:pt>
    <dgm:pt modelId="{02C0AFD1-A07E-4EDE-8F8C-088E621AA806}" type="pres">
      <dgm:prSet presAssocID="{CA9401DA-AC9A-4341-AA84-72235F7C09BF}" presName="dotNode3" presStyleCnt="0"/>
      <dgm:spPr/>
    </dgm:pt>
    <dgm:pt modelId="{FB30FCA8-74B4-4A98-BF97-ADC068F14B62}" type="pres">
      <dgm:prSet presAssocID="{CA9401DA-AC9A-4341-AA84-72235F7C09BF}" presName="dotRepeatNode" presStyleLbl="fgShp" presStyleIdx="1" presStyleCnt="3"/>
      <dgm:spPr/>
    </dgm:pt>
    <dgm:pt modelId="{AAC52A0E-DB21-4253-BA1A-84DB4228C93A}" type="pres">
      <dgm:prSet presAssocID="{8917DCC5-743A-481E-A7C7-F92464CC8C4B}" presName="txNode4" presStyleLbl="revTx" presStyleIdx="3" presStyleCnt="5" custScaleX="108826" custScaleY="56856" custLinFactNeighborX="8367">
        <dgm:presLayoutVars>
          <dgm:bulletEnabled val="1"/>
        </dgm:presLayoutVars>
      </dgm:prSet>
      <dgm:spPr/>
    </dgm:pt>
    <dgm:pt modelId="{868F5278-581A-43E2-BF9F-79E451CF95DF}" type="pres">
      <dgm:prSet presAssocID="{205CCDC3-E41C-437B-ABB9-E7A7BF891040}" presName="dotNode4" presStyleCnt="0"/>
      <dgm:spPr/>
    </dgm:pt>
    <dgm:pt modelId="{D954C538-029D-4859-B4DE-96D7D9317D5D}" type="pres">
      <dgm:prSet presAssocID="{205CCDC3-E41C-437B-ABB9-E7A7BF891040}" presName="dotRepeatNode" presStyleLbl="fgShp" presStyleIdx="2" presStyleCnt="3"/>
      <dgm:spPr/>
    </dgm:pt>
    <dgm:pt modelId="{7684121F-2181-492F-A497-A745E255B2A0}" type="pres">
      <dgm:prSet presAssocID="{66D7F1C5-1618-4570-90EC-AF9A8A3E11D0}" presName="txNode5" presStyleLbl="revTx" presStyleIdx="4" presStyleCnt="5">
        <dgm:presLayoutVars>
          <dgm:bulletEnabled val="1"/>
        </dgm:presLayoutVars>
      </dgm:prSet>
      <dgm:spPr/>
    </dgm:pt>
  </dgm:ptLst>
  <dgm:cxnLst>
    <dgm:cxn modelId="{21BE735F-7D11-4502-BA5D-B68F56815AAA}" type="presOf" srcId="{25128AD5-5352-4654-B644-EF0E428E4E2B}" destId="{C27F4B29-0E2F-4060-84D1-5D34B2FE888F}" srcOrd="0" destOrd="0" presId="urn:microsoft.com/office/officeart/2009/3/layout/DescendingProcess"/>
    <dgm:cxn modelId="{F798AD60-9BD1-4B41-9990-BBB501ED62A9}" type="presOf" srcId="{205CCDC3-E41C-437B-ABB9-E7A7BF891040}" destId="{D954C538-029D-4859-B4DE-96D7D9317D5D}" srcOrd="0" destOrd="0" presId="urn:microsoft.com/office/officeart/2009/3/layout/DescendingProcess"/>
    <dgm:cxn modelId="{635D3B4D-4CB0-4DE7-A9EE-27352AF9EB79}" srcId="{ABD785D7-CEE7-4CF3-AE15-0AB642C9D4B3}" destId="{FD0F8C76-CF8D-432F-A8D8-CC5DDDFC6B6D}" srcOrd="1" destOrd="0" parTransId="{77EC8D64-0F6B-4750-8B44-6CCDA7E9E31A}" sibTransId="{35E4E0D6-BD60-4624-84D6-567B469395C8}"/>
    <dgm:cxn modelId="{36947C7A-E03F-495D-8828-107D9E402E7D}" type="presOf" srcId="{FD0F8C76-CF8D-432F-A8D8-CC5DDDFC6B6D}" destId="{C258EABD-2989-4C3E-9865-E00E1C9381B8}" srcOrd="0" destOrd="0" presId="urn:microsoft.com/office/officeart/2009/3/layout/DescendingProcess"/>
    <dgm:cxn modelId="{F1CAEB86-9805-4731-BD82-7CCA96E077B8}" srcId="{ABD785D7-CEE7-4CF3-AE15-0AB642C9D4B3}" destId="{DC9AE63E-F37F-4A8A-BD17-4CF0866C88D3}" srcOrd="2" destOrd="0" parTransId="{68B0EDA2-66C4-4AEB-9D56-578D4705765A}" sibTransId="{CA9401DA-AC9A-4341-AA84-72235F7C09BF}"/>
    <dgm:cxn modelId="{9DD57787-6654-4BBE-8E53-DACADF628BFF}" type="presOf" srcId="{DC9AE63E-F37F-4A8A-BD17-4CF0866C88D3}" destId="{B22DCE55-4177-49A0-9321-55847B5AC45C}" srcOrd="0" destOrd="0" presId="urn:microsoft.com/office/officeart/2009/3/layout/DescendingProcess"/>
    <dgm:cxn modelId="{A3F98390-3E12-42F8-B6C8-EA085AB7DDAF}" srcId="{ABD785D7-CEE7-4CF3-AE15-0AB642C9D4B3}" destId="{25128AD5-5352-4654-B644-EF0E428E4E2B}" srcOrd="0" destOrd="0" parTransId="{B63C47BF-5666-4BDA-819C-72D361931DF2}" sibTransId="{703AA4A7-3EA5-4544-8DB6-A64C7A8336F9}"/>
    <dgm:cxn modelId="{937A5EA8-7BA5-47FC-B857-BF10C6150C04}" type="presOf" srcId="{35E4E0D6-BD60-4624-84D6-567B469395C8}" destId="{F10F95F5-FC07-448B-A58A-5E722E414F26}" srcOrd="0" destOrd="0" presId="urn:microsoft.com/office/officeart/2009/3/layout/DescendingProcess"/>
    <dgm:cxn modelId="{C13456B0-376C-4DBA-AEE1-506A9AFF44AC}" type="presOf" srcId="{66D7F1C5-1618-4570-90EC-AF9A8A3E11D0}" destId="{7684121F-2181-492F-A497-A745E255B2A0}" srcOrd="0" destOrd="0" presId="urn:microsoft.com/office/officeart/2009/3/layout/DescendingProcess"/>
    <dgm:cxn modelId="{1E9477B8-6E22-4DA4-B13D-B64A7E9440C6}" srcId="{ABD785D7-CEE7-4CF3-AE15-0AB642C9D4B3}" destId="{8917DCC5-743A-481E-A7C7-F92464CC8C4B}" srcOrd="3" destOrd="0" parTransId="{3AD07502-3588-47E3-A876-D1D88639A7E6}" sibTransId="{205CCDC3-E41C-437B-ABB9-E7A7BF891040}"/>
    <dgm:cxn modelId="{71C280BD-A95E-48F9-88E3-4C1714056A2D}" type="presOf" srcId="{CA9401DA-AC9A-4341-AA84-72235F7C09BF}" destId="{FB30FCA8-74B4-4A98-BF97-ADC068F14B62}" srcOrd="0" destOrd="0" presId="urn:microsoft.com/office/officeart/2009/3/layout/DescendingProcess"/>
    <dgm:cxn modelId="{6B0B71D4-6478-40BA-9F8C-AD2360F0532D}" srcId="{ABD785D7-CEE7-4CF3-AE15-0AB642C9D4B3}" destId="{66D7F1C5-1618-4570-90EC-AF9A8A3E11D0}" srcOrd="4" destOrd="0" parTransId="{AD4B45D7-E29A-48D8-95A5-C4537A6F1891}" sibTransId="{B9C0949C-22BB-41F4-B03E-4B94E5902EB6}"/>
    <dgm:cxn modelId="{7AFA85EC-6AD1-4D30-B68B-A6357CC72550}" type="presOf" srcId="{ABD785D7-CEE7-4CF3-AE15-0AB642C9D4B3}" destId="{3C908BBB-DD47-4B99-AEEC-BD5F894C31CE}" srcOrd="0" destOrd="0" presId="urn:microsoft.com/office/officeart/2009/3/layout/DescendingProcess"/>
    <dgm:cxn modelId="{B37156FD-0000-4B86-A9B7-31FF8F0C30A1}" type="presOf" srcId="{8917DCC5-743A-481E-A7C7-F92464CC8C4B}" destId="{AAC52A0E-DB21-4253-BA1A-84DB4228C93A}" srcOrd="0" destOrd="0" presId="urn:microsoft.com/office/officeart/2009/3/layout/DescendingProcess"/>
    <dgm:cxn modelId="{43FE8C04-051D-44CA-880D-DE9A2E40D477}" type="presParOf" srcId="{3C908BBB-DD47-4B99-AEEC-BD5F894C31CE}" destId="{925B76EF-19E0-4A27-85D8-456E37B422F7}" srcOrd="0" destOrd="0" presId="urn:microsoft.com/office/officeart/2009/3/layout/DescendingProcess"/>
    <dgm:cxn modelId="{A787648C-EFE8-4151-98CE-10DE8A6BEE51}" type="presParOf" srcId="{3C908BBB-DD47-4B99-AEEC-BD5F894C31CE}" destId="{C27F4B29-0E2F-4060-84D1-5D34B2FE888F}" srcOrd="1" destOrd="0" presId="urn:microsoft.com/office/officeart/2009/3/layout/DescendingProcess"/>
    <dgm:cxn modelId="{9C5EAC0C-2DCF-435F-A0A4-0ED6E1FB33F0}" type="presParOf" srcId="{3C908BBB-DD47-4B99-AEEC-BD5F894C31CE}" destId="{C258EABD-2989-4C3E-9865-E00E1C9381B8}" srcOrd="2" destOrd="0" presId="urn:microsoft.com/office/officeart/2009/3/layout/DescendingProcess"/>
    <dgm:cxn modelId="{7507186B-7240-4F84-8302-832DE3639D33}" type="presParOf" srcId="{3C908BBB-DD47-4B99-AEEC-BD5F894C31CE}" destId="{2FEB1359-1B17-465F-807A-8F446A23998E}" srcOrd="3" destOrd="0" presId="urn:microsoft.com/office/officeart/2009/3/layout/DescendingProcess"/>
    <dgm:cxn modelId="{F96CC0CC-8CE5-4792-B40A-7CF398AD00CD}" type="presParOf" srcId="{2FEB1359-1B17-465F-807A-8F446A23998E}" destId="{F10F95F5-FC07-448B-A58A-5E722E414F26}" srcOrd="0" destOrd="0" presId="urn:microsoft.com/office/officeart/2009/3/layout/DescendingProcess"/>
    <dgm:cxn modelId="{8D907DC2-0D98-4A27-BAC9-0FD6CFFB46EC}" type="presParOf" srcId="{3C908BBB-DD47-4B99-AEEC-BD5F894C31CE}" destId="{B22DCE55-4177-49A0-9321-55847B5AC45C}" srcOrd="4" destOrd="0" presId="urn:microsoft.com/office/officeart/2009/3/layout/DescendingProcess"/>
    <dgm:cxn modelId="{E357DBD2-A1A3-4D1E-AB70-9A4E4AEE6899}" type="presParOf" srcId="{3C908BBB-DD47-4B99-AEEC-BD5F894C31CE}" destId="{02C0AFD1-A07E-4EDE-8F8C-088E621AA806}" srcOrd="5" destOrd="0" presId="urn:microsoft.com/office/officeart/2009/3/layout/DescendingProcess"/>
    <dgm:cxn modelId="{9E6CD986-8067-4BA7-BCD1-7FA1E02F250E}" type="presParOf" srcId="{02C0AFD1-A07E-4EDE-8F8C-088E621AA806}" destId="{FB30FCA8-74B4-4A98-BF97-ADC068F14B62}" srcOrd="0" destOrd="0" presId="urn:microsoft.com/office/officeart/2009/3/layout/DescendingProcess"/>
    <dgm:cxn modelId="{CEF2E666-15C5-41BF-A37F-50A43277D975}" type="presParOf" srcId="{3C908BBB-DD47-4B99-AEEC-BD5F894C31CE}" destId="{AAC52A0E-DB21-4253-BA1A-84DB4228C93A}" srcOrd="6" destOrd="0" presId="urn:microsoft.com/office/officeart/2009/3/layout/DescendingProcess"/>
    <dgm:cxn modelId="{12C2BA58-F5DA-48DF-ADE7-5AE18E883635}" type="presParOf" srcId="{3C908BBB-DD47-4B99-AEEC-BD5F894C31CE}" destId="{868F5278-581A-43E2-BF9F-79E451CF95DF}" srcOrd="7" destOrd="0" presId="urn:microsoft.com/office/officeart/2009/3/layout/DescendingProcess"/>
    <dgm:cxn modelId="{D835C2C5-8EF6-4EFF-8881-8DC0F79732E1}" type="presParOf" srcId="{868F5278-581A-43E2-BF9F-79E451CF95DF}" destId="{D954C538-029D-4859-B4DE-96D7D9317D5D}" srcOrd="0" destOrd="0" presId="urn:microsoft.com/office/officeart/2009/3/layout/DescendingProcess"/>
    <dgm:cxn modelId="{3636111C-E55B-479F-86D4-09CAEE5CE246}" type="presParOf" srcId="{3C908BBB-DD47-4B99-AEEC-BD5F894C31CE}" destId="{7684121F-2181-492F-A497-A745E255B2A0}"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8AD565-63FE-4C7F-A254-1340D9D708D3}" type="doc">
      <dgm:prSet loTypeId="urn:microsoft.com/office/officeart/2009/3/layout/DescendingProcess" loCatId="process" qsTypeId="urn:microsoft.com/office/officeart/2005/8/quickstyle/simple1" qsCatId="simple" csTypeId="urn:microsoft.com/office/officeart/2005/8/colors/accent1_4" csCatId="accent1" phldr="1"/>
      <dgm:spPr/>
      <dgm:t>
        <a:bodyPr/>
        <a:lstStyle/>
        <a:p>
          <a:endParaRPr lang="es-ES"/>
        </a:p>
      </dgm:t>
    </dgm:pt>
    <dgm:pt modelId="{F42E2EAC-E0F1-46A3-9B0E-E88897D9AB77}">
      <dgm:prSet custT="1"/>
      <dgm:spPr>
        <a:solidFill>
          <a:schemeClr val="accent6">
            <a:lumMod val="20000"/>
            <a:lumOff val="80000"/>
          </a:schemeClr>
        </a:solidFill>
      </dgm:spPr>
      <dgm:t>
        <a:bodyPr/>
        <a:lstStyle/>
        <a:p>
          <a:r>
            <a:rPr lang="es-MX" sz="1400" b="1" dirty="0">
              <a:latin typeface="Arial" panose="020B0604020202020204" pitchFamily="34" charset="0"/>
              <a:cs typeface="Arial" panose="020B0604020202020204" pitchFamily="34" charset="0"/>
            </a:rPr>
            <a:t>Había cambiado la política económica y se incrementó la exigencia internacional de democratizar al país</a:t>
          </a:r>
          <a:endParaRPr lang="es-ES" sz="1400" b="1" dirty="0"/>
        </a:p>
      </dgm:t>
    </dgm:pt>
    <dgm:pt modelId="{A3985A11-40C7-438A-BEFB-B4D79E771B0D}" type="parTrans" cxnId="{253014BE-ABC7-465E-964A-FBD62C5B3936}">
      <dgm:prSet/>
      <dgm:spPr/>
      <dgm:t>
        <a:bodyPr/>
        <a:lstStyle/>
        <a:p>
          <a:endParaRPr lang="es-ES"/>
        </a:p>
      </dgm:t>
    </dgm:pt>
    <dgm:pt modelId="{2EFB8927-95AB-4612-9D2F-D632B7902C7C}" type="sibTrans" cxnId="{253014BE-ABC7-465E-964A-FBD62C5B3936}">
      <dgm:prSet/>
      <dgm:spPr/>
      <dgm:t>
        <a:bodyPr/>
        <a:lstStyle/>
        <a:p>
          <a:endParaRPr lang="es-ES"/>
        </a:p>
      </dgm:t>
    </dgm:pt>
    <dgm:pt modelId="{04315213-55A5-486F-8EA0-76BC516510AA}">
      <dgm:prSet custT="1"/>
      <dgm:spPr>
        <a:solidFill>
          <a:schemeClr val="accent6">
            <a:lumMod val="20000"/>
            <a:lumOff val="80000"/>
          </a:schemeClr>
        </a:solidFill>
      </dgm:spPr>
      <dgm:t>
        <a:bodyPr/>
        <a:lstStyle/>
        <a:p>
          <a:pPr algn="ctr"/>
          <a:r>
            <a:rPr lang="es-MX" sz="1400" b="1" dirty="0">
              <a:latin typeface="Arial" panose="020B0604020202020204" pitchFamily="34" charset="0"/>
              <a:cs typeface="Arial" panose="020B0604020202020204" pitchFamily="34" charset="0"/>
            </a:rPr>
            <a:t>Profunda crisis económica, debido a la devaluación del peso respecto al dólar en 1995</a:t>
          </a:r>
          <a:endParaRPr lang="es-ES" sz="1400" b="1" dirty="0"/>
        </a:p>
      </dgm:t>
    </dgm:pt>
    <dgm:pt modelId="{54B62E77-50CC-4B9F-AD27-C83840AD10C6}" type="parTrans" cxnId="{BAEEA362-DF55-43DC-A9FA-905527F6B6D9}">
      <dgm:prSet/>
      <dgm:spPr/>
      <dgm:t>
        <a:bodyPr/>
        <a:lstStyle/>
        <a:p>
          <a:endParaRPr lang="es-ES"/>
        </a:p>
      </dgm:t>
    </dgm:pt>
    <dgm:pt modelId="{6580BDE7-3993-42BB-AAB1-B4E0BA5CFA61}" type="sibTrans" cxnId="{BAEEA362-DF55-43DC-A9FA-905527F6B6D9}">
      <dgm:prSet/>
      <dgm:spPr/>
      <dgm:t>
        <a:bodyPr/>
        <a:lstStyle/>
        <a:p>
          <a:endParaRPr lang="es-ES"/>
        </a:p>
      </dgm:t>
    </dgm:pt>
    <dgm:pt modelId="{12EB9939-3128-4548-B510-16F93E971123}">
      <dgm:prSet custT="1"/>
      <dgm:spPr>
        <a:solidFill>
          <a:schemeClr val="accent2">
            <a:lumMod val="20000"/>
            <a:lumOff val="80000"/>
          </a:schemeClr>
        </a:solidFill>
      </dgm:spPr>
      <dgm:t>
        <a:bodyPr/>
        <a:lstStyle/>
        <a:p>
          <a:r>
            <a:rPr lang="es-MX" sz="1400" b="1" dirty="0">
              <a:latin typeface="Arial" panose="020B0604020202020204" pitchFamily="34" charset="0"/>
              <a:cs typeface="Arial" panose="020B0604020202020204" pitchFamily="34" charset="0"/>
            </a:rPr>
            <a:t>En 1994 surge el movimiento del EZLN y es asesinado el candidato del PRI a la presidencia de la República</a:t>
          </a:r>
          <a:endParaRPr lang="es-ES" sz="1400" b="1" dirty="0"/>
        </a:p>
      </dgm:t>
    </dgm:pt>
    <dgm:pt modelId="{E00032EA-D80D-46FD-8800-ED3EC7AEBB86}" type="parTrans" cxnId="{617F7138-755B-4A59-943A-66242343294E}">
      <dgm:prSet/>
      <dgm:spPr/>
      <dgm:t>
        <a:bodyPr/>
        <a:lstStyle/>
        <a:p>
          <a:endParaRPr lang="es-ES"/>
        </a:p>
      </dgm:t>
    </dgm:pt>
    <dgm:pt modelId="{9008D8CA-71CD-40DA-9C60-D7450B2AE7FC}" type="sibTrans" cxnId="{617F7138-755B-4A59-943A-66242343294E}">
      <dgm:prSet/>
      <dgm:spPr/>
      <dgm:t>
        <a:bodyPr/>
        <a:lstStyle/>
        <a:p>
          <a:endParaRPr lang="es-ES"/>
        </a:p>
      </dgm:t>
    </dgm:pt>
    <dgm:pt modelId="{E5AB5D9D-4FDD-45EC-A4B7-287D59E816C7}">
      <dgm:prSet custT="1"/>
      <dgm:spPr>
        <a:solidFill>
          <a:schemeClr val="accent4">
            <a:lumMod val="20000"/>
            <a:lumOff val="80000"/>
          </a:schemeClr>
        </a:solidFill>
      </dgm:spPr>
      <dgm:t>
        <a:bodyPr/>
        <a:lstStyle/>
        <a:p>
          <a:r>
            <a:rPr lang="es-MX" sz="1400" b="1" dirty="0">
              <a:latin typeface="Arial" panose="020B0604020202020204" pitchFamily="34" charset="0"/>
              <a:cs typeface="Arial" panose="020B0604020202020204" pitchFamily="34" charset="0"/>
            </a:rPr>
            <a:t>En 1994 entró en vigor el Tratado del Libre Comercio de América del Norte</a:t>
          </a:r>
          <a:endParaRPr lang="es-ES" sz="1400" b="1" dirty="0"/>
        </a:p>
      </dgm:t>
    </dgm:pt>
    <dgm:pt modelId="{3A337720-EDFE-49B9-A11C-706624592E39}" type="parTrans" cxnId="{BEC57203-7A2B-4BA7-83B9-AB07016A9BEE}">
      <dgm:prSet/>
      <dgm:spPr/>
      <dgm:t>
        <a:bodyPr/>
        <a:lstStyle/>
        <a:p>
          <a:endParaRPr lang="es-ES"/>
        </a:p>
      </dgm:t>
    </dgm:pt>
    <dgm:pt modelId="{AAEB2FCF-AB66-4FB2-8902-B00E88605C51}" type="sibTrans" cxnId="{BEC57203-7A2B-4BA7-83B9-AB07016A9BEE}">
      <dgm:prSet/>
      <dgm:spPr/>
      <dgm:t>
        <a:bodyPr/>
        <a:lstStyle/>
        <a:p>
          <a:endParaRPr lang="es-ES"/>
        </a:p>
      </dgm:t>
    </dgm:pt>
    <dgm:pt modelId="{ABCAF039-6E50-4E28-B3A7-DF10057B90B2}" type="pres">
      <dgm:prSet presAssocID="{BE8AD565-63FE-4C7F-A254-1340D9D708D3}" presName="Name0" presStyleCnt="0">
        <dgm:presLayoutVars>
          <dgm:chMax val="7"/>
          <dgm:chPref val="5"/>
        </dgm:presLayoutVars>
      </dgm:prSet>
      <dgm:spPr/>
    </dgm:pt>
    <dgm:pt modelId="{19D09BAC-6BEA-44ED-87B1-F0AA93DDF160}" type="pres">
      <dgm:prSet presAssocID="{BE8AD565-63FE-4C7F-A254-1340D9D708D3}" presName="arrowNode" presStyleLbl="node1" presStyleIdx="0" presStyleCnt="1"/>
      <dgm:spPr/>
    </dgm:pt>
    <dgm:pt modelId="{C9FDCC8A-C1DB-4199-AC10-EA26C6C2B271}" type="pres">
      <dgm:prSet presAssocID="{F42E2EAC-E0F1-46A3-9B0E-E88897D9AB77}" presName="txNode1" presStyleLbl="revTx" presStyleIdx="0" presStyleCnt="4" custScaleY="74399" custLinFactNeighborX="2646" custLinFactNeighborY="14496">
        <dgm:presLayoutVars>
          <dgm:bulletEnabled val="1"/>
        </dgm:presLayoutVars>
      </dgm:prSet>
      <dgm:spPr/>
    </dgm:pt>
    <dgm:pt modelId="{2459B60F-AA2A-4A67-93D3-9CFA2AF1A9F4}" type="pres">
      <dgm:prSet presAssocID="{E5AB5D9D-4FDD-45EC-A4B7-287D59E816C7}" presName="txNode2" presStyleLbl="revTx" presStyleIdx="1" presStyleCnt="4" custScaleY="47292" custLinFactNeighborX="-1546" custLinFactNeighborY="-5011">
        <dgm:presLayoutVars>
          <dgm:bulletEnabled val="1"/>
        </dgm:presLayoutVars>
      </dgm:prSet>
      <dgm:spPr/>
    </dgm:pt>
    <dgm:pt modelId="{620D6AF3-ACDF-4D11-AB41-D20D4F6B907B}" type="pres">
      <dgm:prSet presAssocID="{AAEB2FCF-AB66-4FB2-8902-B00E88605C51}" presName="dotNode2" presStyleCnt="0"/>
      <dgm:spPr/>
    </dgm:pt>
    <dgm:pt modelId="{698D794F-519A-4265-A9EF-D76FB3CE9864}" type="pres">
      <dgm:prSet presAssocID="{AAEB2FCF-AB66-4FB2-8902-B00E88605C51}" presName="dotRepeatNode" presStyleLbl="fgShp" presStyleIdx="0" presStyleCnt="2"/>
      <dgm:spPr/>
    </dgm:pt>
    <dgm:pt modelId="{A6912F8A-3D2A-48A4-8D16-BB78E845BAE4}" type="pres">
      <dgm:prSet presAssocID="{12EB9939-3128-4548-B510-16F93E971123}" presName="txNode3" presStyleLbl="revTx" presStyleIdx="2" presStyleCnt="4" custScaleY="76151" custLinFactNeighborX="-5182" custLinFactNeighborY="7966">
        <dgm:presLayoutVars>
          <dgm:bulletEnabled val="1"/>
        </dgm:presLayoutVars>
      </dgm:prSet>
      <dgm:spPr/>
    </dgm:pt>
    <dgm:pt modelId="{8A1E8A71-C9FA-42FF-915A-4A7645D26DFC}" type="pres">
      <dgm:prSet presAssocID="{9008D8CA-71CD-40DA-9C60-D7450B2AE7FC}" presName="dotNode3" presStyleCnt="0"/>
      <dgm:spPr/>
    </dgm:pt>
    <dgm:pt modelId="{FD1A4F97-F32F-4E45-9407-7BAE64B4E18F}" type="pres">
      <dgm:prSet presAssocID="{9008D8CA-71CD-40DA-9C60-D7450B2AE7FC}" presName="dotRepeatNode" presStyleLbl="fgShp" presStyleIdx="1" presStyleCnt="2"/>
      <dgm:spPr/>
    </dgm:pt>
    <dgm:pt modelId="{75C6A7E5-CCDD-4D7E-A638-21E0B3A1DE62}" type="pres">
      <dgm:prSet presAssocID="{04315213-55A5-486F-8EA0-76BC516510AA}" presName="txNode4" presStyleLbl="revTx" presStyleIdx="3" presStyleCnt="4" custScaleY="58177" custLinFactNeighborX="-225" custLinFactNeighborY="-4034">
        <dgm:presLayoutVars>
          <dgm:bulletEnabled val="1"/>
        </dgm:presLayoutVars>
      </dgm:prSet>
      <dgm:spPr/>
    </dgm:pt>
  </dgm:ptLst>
  <dgm:cxnLst>
    <dgm:cxn modelId="{BEC57203-7A2B-4BA7-83B9-AB07016A9BEE}" srcId="{BE8AD565-63FE-4C7F-A254-1340D9D708D3}" destId="{E5AB5D9D-4FDD-45EC-A4B7-287D59E816C7}" srcOrd="1" destOrd="0" parTransId="{3A337720-EDFE-49B9-A11C-706624592E39}" sibTransId="{AAEB2FCF-AB66-4FB2-8902-B00E88605C51}"/>
    <dgm:cxn modelId="{0AF8241A-4101-434B-A5B1-D417AF6CBB59}" type="presOf" srcId="{04315213-55A5-486F-8EA0-76BC516510AA}" destId="{75C6A7E5-CCDD-4D7E-A638-21E0B3A1DE62}" srcOrd="0" destOrd="0" presId="urn:microsoft.com/office/officeart/2009/3/layout/DescendingProcess"/>
    <dgm:cxn modelId="{CBDA4537-B62A-4788-AF36-E5B5DBC17E9D}" type="presOf" srcId="{E5AB5D9D-4FDD-45EC-A4B7-287D59E816C7}" destId="{2459B60F-AA2A-4A67-93D3-9CFA2AF1A9F4}" srcOrd="0" destOrd="0" presId="urn:microsoft.com/office/officeart/2009/3/layout/DescendingProcess"/>
    <dgm:cxn modelId="{617F7138-755B-4A59-943A-66242343294E}" srcId="{BE8AD565-63FE-4C7F-A254-1340D9D708D3}" destId="{12EB9939-3128-4548-B510-16F93E971123}" srcOrd="2" destOrd="0" parTransId="{E00032EA-D80D-46FD-8800-ED3EC7AEBB86}" sibTransId="{9008D8CA-71CD-40DA-9C60-D7450B2AE7FC}"/>
    <dgm:cxn modelId="{94C49C5C-E4B4-44E9-B346-E63344FD8705}" type="presOf" srcId="{F42E2EAC-E0F1-46A3-9B0E-E88897D9AB77}" destId="{C9FDCC8A-C1DB-4199-AC10-EA26C6C2B271}" srcOrd="0" destOrd="0" presId="urn:microsoft.com/office/officeart/2009/3/layout/DescendingProcess"/>
    <dgm:cxn modelId="{BAEEA362-DF55-43DC-A9FA-905527F6B6D9}" srcId="{BE8AD565-63FE-4C7F-A254-1340D9D708D3}" destId="{04315213-55A5-486F-8EA0-76BC516510AA}" srcOrd="3" destOrd="0" parTransId="{54B62E77-50CC-4B9F-AD27-C83840AD10C6}" sibTransId="{6580BDE7-3993-42BB-AAB1-B4E0BA5CFA61}"/>
    <dgm:cxn modelId="{8418736D-F6D1-4EEC-B469-87C4D9167364}" type="presOf" srcId="{12EB9939-3128-4548-B510-16F93E971123}" destId="{A6912F8A-3D2A-48A4-8D16-BB78E845BAE4}" srcOrd="0" destOrd="0" presId="urn:microsoft.com/office/officeart/2009/3/layout/DescendingProcess"/>
    <dgm:cxn modelId="{253014BE-ABC7-465E-964A-FBD62C5B3936}" srcId="{BE8AD565-63FE-4C7F-A254-1340D9D708D3}" destId="{F42E2EAC-E0F1-46A3-9B0E-E88897D9AB77}" srcOrd="0" destOrd="0" parTransId="{A3985A11-40C7-438A-BEFB-B4D79E771B0D}" sibTransId="{2EFB8927-95AB-4612-9D2F-D632B7902C7C}"/>
    <dgm:cxn modelId="{B8F4CAD2-5C3D-4438-8AF0-1C4B5B574B99}" type="presOf" srcId="{9008D8CA-71CD-40DA-9C60-D7450B2AE7FC}" destId="{FD1A4F97-F32F-4E45-9407-7BAE64B4E18F}" srcOrd="0" destOrd="0" presId="urn:microsoft.com/office/officeart/2009/3/layout/DescendingProcess"/>
    <dgm:cxn modelId="{141FA8DD-0CC6-452C-9E4B-2AEBCD1CED2C}" type="presOf" srcId="{AAEB2FCF-AB66-4FB2-8902-B00E88605C51}" destId="{698D794F-519A-4265-A9EF-D76FB3CE9864}" srcOrd="0" destOrd="0" presId="urn:microsoft.com/office/officeart/2009/3/layout/DescendingProcess"/>
    <dgm:cxn modelId="{29CFB0E6-A955-4629-94FC-8B4381945F4A}" type="presOf" srcId="{BE8AD565-63FE-4C7F-A254-1340D9D708D3}" destId="{ABCAF039-6E50-4E28-B3A7-DF10057B90B2}" srcOrd="0" destOrd="0" presId="urn:microsoft.com/office/officeart/2009/3/layout/DescendingProcess"/>
    <dgm:cxn modelId="{AC901E7F-A20D-4243-8531-C60EB2D5B4A9}" type="presParOf" srcId="{ABCAF039-6E50-4E28-B3A7-DF10057B90B2}" destId="{19D09BAC-6BEA-44ED-87B1-F0AA93DDF160}" srcOrd="0" destOrd="0" presId="urn:microsoft.com/office/officeart/2009/3/layout/DescendingProcess"/>
    <dgm:cxn modelId="{7953D5DB-7AE5-4A1B-A222-0FE6498366E3}" type="presParOf" srcId="{ABCAF039-6E50-4E28-B3A7-DF10057B90B2}" destId="{C9FDCC8A-C1DB-4199-AC10-EA26C6C2B271}" srcOrd="1" destOrd="0" presId="urn:microsoft.com/office/officeart/2009/3/layout/DescendingProcess"/>
    <dgm:cxn modelId="{0EA29AE0-0A09-4E2C-92F2-4B81187F7CA8}" type="presParOf" srcId="{ABCAF039-6E50-4E28-B3A7-DF10057B90B2}" destId="{2459B60F-AA2A-4A67-93D3-9CFA2AF1A9F4}" srcOrd="2" destOrd="0" presId="urn:microsoft.com/office/officeart/2009/3/layout/DescendingProcess"/>
    <dgm:cxn modelId="{2250A7F4-60AF-45CE-AF1C-B2685036B879}" type="presParOf" srcId="{ABCAF039-6E50-4E28-B3A7-DF10057B90B2}" destId="{620D6AF3-ACDF-4D11-AB41-D20D4F6B907B}" srcOrd="3" destOrd="0" presId="urn:microsoft.com/office/officeart/2009/3/layout/DescendingProcess"/>
    <dgm:cxn modelId="{33D4FB93-11CD-4C5E-A8D6-2DE026BB0D64}" type="presParOf" srcId="{620D6AF3-ACDF-4D11-AB41-D20D4F6B907B}" destId="{698D794F-519A-4265-A9EF-D76FB3CE9864}" srcOrd="0" destOrd="0" presId="urn:microsoft.com/office/officeart/2009/3/layout/DescendingProcess"/>
    <dgm:cxn modelId="{FD5AE250-7EAE-4FA0-BED7-2F97D2DC0DC8}" type="presParOf" srcId="{ABCAF039-6E50-4E28-B3A7-DF10057B90B2}" destId="{A6912F8A-3D2A-48A4-8D16-BB78E845BAE4}" srcOrd="4" destOrd="0" presId="urn:microsoft.com/office/officeart/2009/3/layout/DescendingProcess"/>
    <dgm:cxn modelId="{AF47D990-4695-44D0-86AB-44B8FED446F7}" type="presParOf" srcId="{ABCAF039-6E50-4E28-B3A7-DF10057B90B2}" destId="{8A1E8A71-C9FA-42FF-915A-4A7645D26DFC}" srcOrd="5" destOrd="0" presId="urn:microsoft.com/office/officeart/2009/3/layout/DescendingProcess"/>
    <dgm:cxn modelId="{3086463B-82E5-4CE2-B757-0E8D5643AFAC}" type="presParOf" srcId="{8A1E8A71-C9FA-42FF-915A-4A7645D26DFC}" destId="{FD1A4F97-F32F-4E45-9407-7BAE64B4E18F}" srcOrd="0" destOrd="0" presId="urn:microsoft.com/office/officeart/2009/3/layout/DescendingProcess"/>
    <dgm:cxn modelId="{8945F85A-8A1D-4FD0-9036-246549C8FFF0}" type="presParOf" srcId="{ABCAF039-6E50-4E28-B3A7-DF10057B90B2}" destId="{75C6A7E5-CCDD-4D7E-A638-21E0B3A1DE62}"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647141-F965-45D9-BD9E-8A9CDDACA44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8D78995F-10C7-415F-833C-6CF233907263}">
      <dgm:prSet phldrT="[Texto]" custT="1">
        <dgm:style>
          <a:lnRef idx="2">
            <a:schemeClr val="accent6"/>
          </a:lnRef>
          <a:fillRef idx="1">
            <a:schemeClr val="lt1"/>
          </a:fillRef>
          <a:effectRef idx="0">
            <a:schemeClr val="accent6"/>
          </a:effectRef>
          <a:fontRef idx="minor">
            <a:schemeClr val="dk1"/>
          </a:fontRef>
        </dgm:style>
      </dgm:prSet>
      <dgm:spPr>
        <a:solidFill>
          <a:schemeClr val="accent6">
            <a:lumMod val="60000"/>
            <a:lumOff val="40000"/>
          </a:schemeClr>
        </a:solidFill>
      </dgm:spPr>
      <dgm:t>
        <a:bodyPr/>
        <a:lstStyle/>
        <a:p>
          <a:r>
            <a:rPr lang="es-ES" sz="2000" b="1" dirty="0">
              <a:latin typeface="Arial" panose="020B0604020202020204" pitchFamily="34" charset="0"/>
              <a:cs typeface="Arial" panose="020B0604020202020204" pitchFamily="34" charset="0"/>
            </a:rPr>
            <a:t>Instituto Federal Electoral</a:t>
          </a:r>
          <a:endParaRPr lang="es-ES" sz="2000" b="1" dirty="0"/>
        </a:p>
      </dgm:t>
    </dgm:pt>
    <dgm:pt modelId="{7469C592-A5CA-4301-8A6C-C9338C3C5B71}" type="parTrans" cxnId="{4E6E42CA-A2BB-4DD0-9BA3-D67AEA32C33C}">
      <dgm:prSet/>
      <dgm:spPr/>
      <dgm:t>
        <a:bodyPr/>
        <a:lstStyle/>
        <a:p>
          <a:endParaRPr lang="es-ES" sz="2000"/>
        </a:p>
      </dgm:t>
    </dgm:pt>
    <dgm:pt modelId="{BEAFE77A-8EED-49B2-A44C-A77379873265}" type="sibTrans" cxnId="{4E6E42CA-A2BB-4DD0-9BA3-D67AEA32C33C}">
      <dgm:prSet/>
      <dgm:spPr/>
      <dgm:t>
        <a:bodyPr/>
        <a:lstStyle/>
        <a:p>
          <a:endParaRPr lang="es-ES" sz="2000"/>
        </a:p>
      </dgm:t>
    </dgm:pt>
    <dgm:pt modelId="{57D2D2E3-70CB-4F4B-80D9-33461F9DFC35}">
      <dgm:prSet phldrT="[Texto]" custT="1">
        <dgm:style>
          <a:lnRef idx="2">
            <a:schemeClr val="accent5"/>
          </a:lnRef>
          <a:fillRef idx="1">
            <a:schemeClr val="lt1"/>
          </a:fillRef>
          <a:effectRef idx="0">
            <a:schemeClr val="accent5"/>
          </a:effectRef>
          <a:fontRef idx="minor">
            <a:schemeClr val="dk1"/>
          </a:fontRef>
        </dgm:style>
      </dgm:prSet>
      <dgm:spPr>
        <a:solidFill>
          <a:schemeClr val="accent1">
            <a:lumMod val="75000"/>
          </a:schemeClr>
        </a:solidFill>
      </dgm:spPr>
      <dgm:t>
        <a:bodyPr/>
        <a:lstStyle/>
        <a:p>
          <a:r>
            <a:rPr lang="es-ES" sz="2000" b="1" dirty="0">
              <a:solidFill>
                <a:schemeClr val="bg1"/>
              </a:solidFill>
              <a:latin typeface="Arial" panose="020B0604020202020204" pitchFamily="34" charset="0"/>
              <a:cs typeface="Arial" panose="020B0604020202020204" pitchFamily="34" charset="0"/>
            </a:rPr>
            <a:t>Consejo General</a:t>
          </a:r>
        </a:p>
      </dgm:t>
    </dgm:pt>
    <dgm:pt modelId="{81EB8556-E288-4780-A191-FF8F37CAA8D0}" type="parTrans" cxnId="{113B199D-812D-4D7A-805A-C21F0834DB99}">
      <dgm:prSet/>
      <dgm:spPr/>
      <dgm:t>
        <a:bodyPr/>
        <a:lstStyle/>
        <a:p>
          <a:endParaRPr lang="es-ES" sz="2000"/>
        </a:p>
      </dgm:t>
    </dgm:pt>
    <dgm:pt modelId="{DE5ECF44-886C-4E7F-B317-8D8A9A4F09B9}" type="sibTrans" cxnId="{113B199D-812D-4D7A-805A-C21F0834DB99}">
      <dgm:prSet/>
      <dgm:spPr/>
      <dgm:t>
        <a:bodyPr/>
        <a:lstStyle/>
        <a:p>
          <a:endParaRPr lang="es-ES" sz="2000"/>
        </a:p>
      </dgm:t>
    </dgm:pt>
    <dgm:pt modelId="{1C274FB6-9C5E-4D94-A74B-5E572EE8D945}">
      <dgm:prSet phldrT="[Texto]" custT="1">
        <dgm:style>
          <a:lnRef idx="2">
            <a:schemeClr val="accent2"/>
          </a:lnRef>
          <a:fillRef idx="1">
            <a:schemeClr val="lt1"/>
          </a:fillRef>
          <a:effectRef idx="0">
            <a:schemeClr val="accent2"/>
          </a:effectRef>
          <a:fontRef idx="minor">
            <a:schemeClr val="dk1"/>
          </a:fontRef>
        </dgm:style>
      </dgm:prSet>
      <dgm:spPr>
        <a:solidFill>
          <a:schemeClr val="accent2">
            <a:lumMod val="60000"/>
            <a:lumOff val="40000"/>
          </a:schemeClr>
        </a:solidFill>
      </dgm:spPr>
      <dgm:t>
        <a:bodyPr/>
        <a:lstStyle/>
        <a:p>
          <a:pPr algn="just"/>
          <a:r>
            <a:rPr lang="es-ES" sz="1200" b="1" dirty="0"/>
            <a:t>-</a:t>
          </a:r>
          <a:r>
            <a:rPr lang="es-ES" sz="1200" b="0" dirty="0">
              <a:latin typeface="Arial" panose="020B0604020202020204" pitchFamily="34" charset="0"/>
              <a:cs typeface="Arial" panose="020B0604020202020204" pitchFamily="34" charset="0"/>
            </a:rPr>
            <a:t>Presidente del Consejo General (Secretario de Gobernación).</a:t>
          </a:r>
        </a:p>
        <a:p>
          <a:pPr algn="just"/>
          <a:r>
            <a:rPr lang="es-ES" sz="1200" b="0" dirty="0">
              <a:latin typeface="Arial" panose="020B0604020202020204" pitchFamily="34" charset="0"/>
              <a:cs typeface="Arial" panose="020B0604020202020204" pitchFamily="34" charset="0"/>
            </a:rPr>
            <a:t>-6 consejeros ciudadanos (propuestos por las fracciones </a:t>
          </a:r>
          <a:r>
            <a:rPr lang="es-MX" sz="1200" b="0" dirty="0">
              <a:latin typeface="Arial" panose="020B0604020202020204" pitchFamily="34" charset="0"/>
              <a:cs typeface="Arial" panose="020B0604020202020204" pitchFamily="34" charset="0"/>
            </a:rPr>
            <a:t>partidarias en la Cámara de Diputados y electos por el voto de las dos terceras partes de ésta). Con derecho de voz y voto. </a:t>
          </a:r>
          <a:endParaRPr lang="es-ES" sz="1200" b="0" dirty="0">
            <a:latin typeface="Arial" panose="020B0604020202020204" pitchFamily="34" charset="0"/>
            <a:cs typeface="Arial" panose="020B0604020202020204" pitchFamily="34" charset="0"/>
          </a:endParaRPr>
        </a:p>
        <a:p>
          <a:pPr algn="just"/>
          <a:r>
            <a:rPr lang="es-MX" sz="1200" b="0" dirty="0">
              <a:latin typeface="Arial" panose="020B0604020202020204" pitchFamily="34" charset="0"/>
              <a:cs typeface="Arial" panose="020B0604020202020204" pitchFamily="34" charset="0"/>
            </a:rPr>
            <a:t>-Duración en el cargo: 8 años.</a:t>
          </a:r>
          <a:endParaRPr lang="es-ES" sz="1200" b="0" dirty="0">
            <a:latin typeface="Arial" panose="020B0604020202020204" pitchFamily="34" charset="0"/>
            <a:cs typeface="Arial" panose="020B0604020202020204" pitchFamily="34" charset="0"/>
          </a:endParaRPr>
        </a:p>
        <a:p>
          <a:pPr algn="just"/>
          <a:r>
            <a:rPr lang="es-ES" sz="1200" b="0" dirty="0">
              <a:latin typeface="Arial" panose="020B0604020202020204" pitchFamily="34" charset="0"/>
              <a:cs typeface="Arial" panose="020B0604020202020204" pitchFamily="34" charset="0"/>
            </a:rPr>
            <a:t>-1 representante de cada partido </a:t>
          </a:r>
          <a:r>
            <a:rPr lang="es-MX" sz="1200" b="0" dirty="0">
              <a:latin typeface="Arial" panose="020B0604020202020204" pitchFamily="34" charset="0"/>
              <a:cs typeface="Arial" panose="020B0604020202020204" pitchFamily="34" charset="0"/>
            </a:rPr>
            <a:t>político (sin voto pero con voz).</a:t>
          </a:r>
          <a:endParaRPr lang="es-ES" sz="1200" b="0" dirty="0">
            <a:latin typeface="Arial" panose="020B0604020202020204" pitchFamily="34" charset="0"/>
            <a:cs typeface="Arial" panose="020B0604020202020204" pitchFamily="34" charset="0"/>
          </a:endParaRPr>
        </a:p>
      </dgm:t>
    </dgm:pt>
    <dgm:pt modelId="{88F12E22-4DD0-4554-B908-9813C7E9EBBC}" type="parTrans" cxnId="{EA1E3EB7-5D09-4BF7-9230-52AC8696D86E}">
      <dgm:prSet/>
      <dgm:spPr/>
      <dgm:t>
        <a:bodyPr/>
        <a:lstStyle/>
        <a:p>
          <a:endParaRPr lang="es-ES" sz="2000"/>
        </a:p>
      </dgm:t>
    </dgm:pt>
    <dgm:pt modelId="{8F5EAE73-514E-4EB0-B7E0-DB4C5FCEA3B9}" type="sibTrans" cxnId="{EA1E3EB7-5D09-4BF7-9230-52AC8696D86E}">
      <dgm:prSet/>
      <dgm:spPr/>
      <dgm:t>
        <a:bodyPr/>
        <a:lstStyle/>
        <a:p>
          <a:endParaRPr lang="es-ES" sz="2000"/>
        </a:p>
      </dgm:t>
    </dgm:pt>
    <dgm:pt modelId="{73A81FC1-B025-4E5F-AE79-A682ACEEA6FC}" type="pres">
      <dgm:prSet presAssocID="{EC647141-F965-45D9-BD9E-8A9CDDACA441}" presName="rootnode" presStyleCnt="0">
        <dgm:presLayoutVars>
          <dgm:chMax/>
          <dgm:chPref/>
          <dgm:dir/>
          <dgm:animLvl val="lvl"/>
        </dgm:presLayoutVars>
      </dgm:prSet>
      <dgm:spPr/>
    </dgm:pt>
    <dgm:pt modelId="{CB7B1BB0-77CA-41E4-B207-DE2BE8F0177A}" type="pres">
      <dgm:prSet presAssocID="{8D78995F-10C7-415F-833C-6CF233907263}" presName="composite" presStyleCnt="0"/>
      <dgm:spPr/>
    </dgm:pt>
    <dgm:pt modelId="{38B9C371-2CE3-4FBD-8518-2AA4093F18DA}" type="pres">
      <dgm:prSet presAssocID="{8D78995F-10C7-415F-833C-6CF233907263}" presName="bentUpArrow1" presStyleLbl="alignImgPlace1" presStyleIdx="0" presStyleCnt="2">
        <dgm:style>
          <a:lnRef idx="2">
            <a:schemeClr val="accent2"/>
          </a:lnRef>
          <a:fillRef idx="1">
            <a:schemeClr val="lt1"/>
          </a:fillRef>
          <a:effectRef idx="0">
            <a:schemeClr val="accent2"/>
          </a:effectRef>
          <a:fontRef idx="minor">
            <a:schemeClr val="dk1"/>
          </a:fontRef>
        </dgm:style>
      </dgm:prSet>
      <dgm:spPr/>
    </dgm:pt>
    <dgm:pt modelId="{922A4632-2CDC-4145-8BA7-14A402DFC32B}" type="pres">
      <dgm:prSet presAssocID="{8D78995F-10C7-415F-833C-6CF233907263}" presName="ParentText" presStyleLbl="node1" presStyleIdx="0" presStyleCnt="3">
        <dgm:presLayoutVars>
          <dgm:chMax val="1"/>
          <dgm:chPref val="1"/>
          <dgm:bulletEnabled val="1"/>
        </dgm:presLayoutVars>
      </dgm:prSet>
      <dgm:spPr/>
    </dgm:pt>
    <dgm:pt modelId="{74326171-49B6-45E9-821E-5072FC8C9BAC}" type="pres">
      <dgm:prSet presAssocID="{8D78995F-10C7-415F-833C-6CF233907263}" presName="ChildText" presStyleLbl="revTx" presStyleIdx="0" presStyleCnt="2">
        <dgm:presLayoutVars>
          <dgm:chMax val="0"/>
          <dgm:chPref val="0"/>
          <dgm:bulletEnabled val="1"/>
        </dgm:presLayoutVars>
      </dgm:prSet>
      <dgm:spPr/>
    </dgm:pt>
    <dgm:pt modelId="{E44E5C6B-CE64-4E3E-B7A7-5BF161E7D285}" type="pres">
      <dgm:prSet presAssocID="{BEAFE77A-8EED-49B2-A44C-A77379873265}" presName="sibTrans" presStyleCnt="0"/>
      <dgm:spPr/>
    </dgm:pt>
    <dgm:pt modelId="{7228FFBC-1C72-4A1D-B976-E06C7E250D92}" type="pres">
      <dgm:prSet presAssocID="{57D2D2E3-70CB-4F4B-80D9-33461F9DFC35}" presName="composite" presStyleCnt="0"/>
      <dgm:spPr/>
    </dgm:pt>
    <dgm:pt modelId="{B4A22E1C-BE7B-439A-8108-82F5B9C2AF60}" type="pres">
      <dgm:prSet presAssocID="{57D2D2E3-70CB-4F4B-80D9-33461F9DFC35}" presName="bentUpArrow1" presStyleLbl="alignImgPlace1" presStyleIdx="1" presStyleCnt="2">
        <dgm:style>
          <a:lnRef idx="2">
            <a:schemeClr val="accent4"/>
          </a:lnRef>
          <a:fillRef idx="1">
            <a:schemeClr val="lt1"/>
          </a:fillRef>
          <a:effectRef idx="0">
            <a:schemeClr val="accent4"/>
          </a:effectRef>
          <a:fontRef idx="minor">
            <a:schemeClr val="dk1"/>
          </a:fontRef>
        </dgm:style>
      </dgm:prSet>
      <dgm:spPr/>
    </dgm:pt>
    <dgm:pt modelId="{8B47A588-855F-47C3-B3AD-9535DAF865E8}" type="pres">
      <dgm:prSet presAssocID="{57D2D2E3-70CB-4F4B-80D9-33461F9DFC35}" presName="ParentText" presStyleLbl="node1" presStyleIdx="1" presStyleCnt="3">
        <dgm:presLayoutVars>
          <dgm:chMax val="1"/>
          <dgm:chPref val="1"/>
          <dgm:bulletEnabled val="1"/>
        </dgm:presLayoutVars>
      </dgm:prSet>
      <dgm:spPr/>
    </dgm:pt>
    <dgm:pt modelId="{2CE8E699-A4A7-4BFF-B128-C9048CC7241D}" type="pres">
      <dgm:prSet presAssocID="{57D2D2E3-70CB-4F4B-80D9-33461F9DFC35}" presName="ChildText" presStyleLbl="revTx" presStyleIdx="1" presStyleCnt="2">
        <dgm:presLayoutVars>
          <dgm:chMax val="0"/>
          <dgm:chPref val="0"/>
          <dgm:bulletEnabled val="1"/>
        </dgm:presLayoutVars>
      </dgm:prSet>
      <dgm:spPr/>
    </dgm:pt>
    <dgm:pt modelId="{49BD94F6-614F-42E2-A685-50BBC9AA6B6F}" type="pres">
      <dgm:prSet presAssocID="{DE5ECF44-886C-4E7F-B317-8D8A9A4F09B9}" presName="sibTrans" presStyleCnt="0"/>
      <dgm:spPr/>
    </dgm:pt>
    <dgm:pt modelId="{844DCC6E-3D0D-480E-8514-401BEAEF0B3A}" type="pres">
      <dgm:prSet presAssocID="{1C274FB6-9C5E-4D94-A74B-5E572EE8D945}" presName="composite" presStyleCnt="0"/>
      <dgm:spPr/>
    </dgm:pt>
    <dgm:pt modelId="{060D2C0A-85B7-4F2A-8152-5662312966C4}" type="pres">
      <dgm:prSet presAssocID="{1C274FB6-9C5E-4D94-A74B-5E572EE8D945}" presName="ParentText" presStyleLbl="node1" presStyleIdx="2" presStyleCnt="3" custScaleX="162731" custLinFactNeighborX="1292">
        <dgm:presLayoutVars>
          <dgm:chMax val="1"/>
          <dgm:chPref val="1"/>
          <dgm:bulletEnabled val="1"/>
        </dgm:presLayoutVars>
      </dgm:prSet>
      <dgm:spPr/>
    </dgm:pt>
  </dgm:ptLst>
  <dgm:cxnLst>
    <dgm:cxn modelId="{F5DD8050-DCBD-4E80-994E-38A88FD3C447}" type="presOf" srcId="{1C274FB6-9C5E-4D94-A74B-5E572EE8D945}" destId="{060D2C0A-85B7-4F2A-8152-5662312966C4}" srcOrd="0" destOrd="0" presId="urn:microsoft.com/office/officeart/2005/8/layout/StepDownProcess"/>
    <dgm:cxn modelId="{D1B50377-82BE-4744-8177-2E589E5FAF5B}" type="presOf" srcId="{EC647141-F965-45D9-BD9E-8A9CDDACA441}" destId="{73A81FC1-B025-4E5F-AE79-A682ACEEA6FC}" srcOrd="0" destOrd="0" presId="urn:microsoft.com/office/officeart/2005/8/layout/StepDownProcess"/>
    <dgm:cxn modelId="{64A7BB58-36F0-4D53-BE59-5ECDAECCE6B8}" type="presOf" srcId="{57D2D2E3-70CB-4F4B-80D9-33461F9DFC35}" destId="{8B47A588-855F-47C3-B3AD-9535DAF865E8}" srcOrd="0" destOrd="0" presId="urn:microsoft.com/office/officeart/2005/8/layout/StepDownProcess"/>
    <dgm:cxn modelId="{113B199D-812D-4D7A-805A-C21F0834DB99}" srcId="{EC647141-F965-45D9-BD9E-8A9CDDACA441}" destId="{57D2D2E3-70CB-4F4B-80D9-33461F9DFC35}" srcOrd="1" destOrd="0" parTransId="{81EB8556-E288-4780-A191-FF8F37CAA8D0}" sibTransId="{DE5ECF44-886C-4E7F-B317-8D8A9A4F09B9}"/>
    <dgm:cxn modelId="{65C9F19F-3AB0-4FA0-8879-5B821F43D0D8}" type="presOf" srcId="{8D78995F-10C7-415F-833C-6CF233907263}" destId="{922A4632-2CDC-4145-8BA7-14A402DFC32B}" srcOrd="0" destOrd="0" presId="urn:microsoft.com/office/officeart/2005/8/layout/StepDownProcess"/>
    <dgm:cxn modelId="{EA1E3EB7-5D09-4BF7-9230-52AC8696D86E}" srcId="{EC647141-F965-45D9-BD9E-8A9CDDACA441}" destId="{1C274FB6-9C5E-4D94-A74B-5E572EE8D945}" srcOrd="2" destOrd="0" parTransId="{88F12E22-4DD0-4554-B908-9813C7E9EBBC}" sibTransId="{8F5EAE73-514E-4EB0-B7E0-DB4C5FCEA3B9}"/>
    <dgm:cxn modelId="{4E6E42CA-A2BB-4DD0-9BA3-D67AEA32C33C}" srcId="{EC647141-F965-45D9-BD9E-8A9CDDACA441}" destId="{8D78995F-10C7-415F-833C-6CF233907263}" srcOrd="0" destOrd="0" parTransId="{7469C592-A5CA-4301-8A6C-C9338C3C5B71}" sibTransId="{BEAFE77A-8EED-49B2-A44C-A77379873265}"/>
    <dgm:cxn modelId="{C6A16AD3-7D79-411B-A4F1-D9FDFC3FDBD4}" type="presParOf" srcId="{73A81FC1-B025-4E5F-AE79-A682ACEEA6FC}" destId="{CB7B1BB0-77CA-41E4-B207-DE2BE8F0177A}" srcOrd="0" destOrd="0" presId="urn:microsoft.com/office/officeart/2005/8/layout/StepDownProcess"/>
    <dgm:cxn modelId="{7BFDA39A-F8DC-4533-A803-0D00BDFDFBF8}" type="presParOf" srcId="{CB7B1BB0-77CA-41E4-B207-DE2BE8F0177A}" destId="{38B9C371-2CE3-4FBD-8518-2AA4093F18DA}" srcOrd="0" destOrd="0" presId="urn:microsoft.com/office/officeart/2005/8/layout/StepDownProcess"/>
    <dgm:cxn modelId="{02A1F7B6-44F2-4241-9E6E-FD21AF167CE1}" type="presParOf" srcId="{CB7B1BB0-77CA-41E4-B207-DE2BE8F0177A}" destId="{922A4632-2CDC-4145-8BA7-14A402DFC32B}" srcOrd="1" destOrd="0" presId="urn:microsoft.com/office/officeart/2005/8/layout/StepDownProcess"/>
    <dgm:cxn modelId="{C3DF5EA6-79C5-45AF-B2D8-2257B08C67CE}" type="presParOf" srcId="{CB7B1BB0-77CA-41E4-B207-DE2BE8F0177A}" destId="{74326171-49B6-45E9-821E-5072FC8C9BAC}" srcOrd="2" destOrd="0" presId="urn:microsoft.com/office/officeart/2005/8/layout/StepDownProcess"/>
    <dgm:cxn modelId="{5E794BC4-A8F6-41A5-B3C7-C4FD1BEFFD40}" type="presParOf" srcId="{73A81FC1-B025-4E5F-AE79-A682ACEEA6FC}" destId="{E44E5C6B-CE64-4E3E-B7A7-5BF161E7D285}" srcOrd="1" destOrd="0" presId="urn:microsoft.com/office/officeart/2005/8/layout/StepDownProcess"/>
    <dgm:cxn modelId="{EC15B27F-1D8F-4F74-9331-B6288FEA783F}" type="presParOf" srcId="{73A81FC1-B025-4E5F-AE79-A682ACEEA6FC}" destId="{7228FFBC-1C72-4A1D-B976-E06C7E250D92}" srcOrd="2" destOrd="0" presId="urn:microsoft.com/office/officeart/2005/8/layout/StepDownProcess"/>
    <dgm:cxn modelId="{E6896918-9BC4-4F57-BB35-3FA8EDD29331}" type="presParOf" srcId="{7228FFBC-1C72-4A1D-B976-E06C7E250D92}" destId="{B4A22E1C-BE7B-439A-8108-82F5B9C2AF60}" srcOrd="0" destOrd="0" presId="urn:microsoft.com/office/officeart/2005/8/layout/StepDownProcess"/>
    <dgm:cxn modelId="{F0E8F695-056C-4A0D-9CB7-7AE966972901}" type="presParOf" srcId="{7228FFBC-1C72-4A1D-B976-E06C7E250D92}" destId="{8B47A588-855F-47C3-B3AD-9535DAF865E8}" srcOrd="1" destOrd="0" presId="urn:microsoft.com/office/officeart/2005/8/layout/StepDownProcess"/>
    <dgm:cxn modelId="{B86AABF4-9047-43A3-9692-ACE1266171AC}" type="presParOf" srcId="{7228FFBC-1C72-4A1D-B976-E06C7E250D92}" destId="{2CE8E699-A4A7-4BFF-B128-C9048CC7241D}" srcOrd="2" destOrd="0" presId="urn:microsoft.com/office/officeart/2005/8/layout/StepDownProcess"/>
    <dgm:cxn modelId="{6D0F1EE8-1762-483F-9D6C-5066AF8D0E47}" type="presParOf" srcId="{73A81FC1-B025-4E5F-AE79-A682ACEEA6FC}" destId="{49BD94F6-614F-42E2-A685-50BBC9AA6B6F}" srcOrd="3" destOrd="0" presId="urn:microsoft.com/office/officeart/2005/8/layout/StepDownProcess"/>
    <dgm:cxn modelId="{CC382356-CE31-4A30-A696-081B1C56BE1B}" type="presParOf" srcId="{73A81FC1-B025-4E5F-AE79-A682ACEEA6FC}" destId="{844DCC6E-3D0D-480E-8514-401BEAEF0B3A}" srcOrd="4" destOrd="0" presId="urn:microsoft.com/office/officeart/2005/8/layout/StepDownProcess"/>
    <dgm:cxn modelId="{5137EF1E-99F2-49B9-BFD6-E9A4FC7A188C}" type="presParOf" srcId="{844DCC6E-3D0D-480E-8514-401BEAEF0B3A}" destId="{060D2C0A-85B7-4F2A-8152-5662312966C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E51AF6-F1AE-4022-AA90-DF948ECC8A5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MX"/>
        </a:p>
      </dgm:t>
    </dgm:pt>
    <dgm:pt modelId="{8E9B21F9-C6E9-4FE1-8D61-1EA1C7D2605E}">
      <dgm:prSet phldrT="[Texto]"/>
      <dgm:spPr/>
      <dgm:t>
        <a:bodyPr/>
        <a:lstStyle/>
        <a:p>
          <a:r>
            <a:rPr lang="es-MX" b="1" i="0" dirty="0"/>
            <a:t>República democrática y representativa.</a:t>
          </a:r>
          <a:endParaRPr lang="es-MX" b="0" i="0" dirty="0"/>
        </a:p>
        <a:p>
          <a:r>
            <a:rPr lang="es-ES" b="1" i="0" dirty="0"/>
            <a:t>La vida pública interesa a toda la ciudadanía, quienes participan activamente.</a:t>
          </a:r>
        </a:p>
        <a:p>
          <a:r>
            <a:rPr lang="es-ES" b="1" i="0" dirty="0"/>
            <a:t>República significa “la cosa pública”. Los asuntos públicos son de interés para todas las ciudadanas y ciudadanos. El pueblo tiene el derecho a votar y a participar activamente en la vida política</a:t>
          </a:r>
          <a:endParaRPr lang="es-MX" b="1" dirty="0"/>
        </a:p>
      </dgm:t>
    </dgm:pt>
    <dgm:pt modelId="{01ACFF40-964A-4515-8594-0E757FF04652}" type="parTrans" cxnId="{C05836B7-FFBF-4422-A761-639FA66E6C90}">
      <dgm:prSet/>
      <dgm:spPr/>
      <dgm:t>
        <a:bodyPr/>
        <a:lstStyle/>
        <a:p>
          <a:endParaRPr lang="es-MX"/>
        </a:p>
      </dgm:t>
    </dgm:pt>
    <dgm:pt modelId="{953EBE76-CBCE-481A-95A0-D7CA58929580}" type="sibTrans" cxnId="{C05836B7-FFBF-4422-A761-639FA66E6C90}">
      <dgm:prSet/>
      <dgm:spPr/>
      <dgm:t>
        <a:bodyPr/>
        <a:lstStyle/>
        <a:p>
          <a:endParaRPr lang="es-MX"/>
        </a:p>
      </dgm:t>
    </dgm:pt>
    <dgm:pt modelId="{7D36C87F-3B5F-4D89-8731-E636F272CBE6}">
      <dgm:prSet phldrT="[Texto]"/>
      <dgm:spPr/>
      <dgm:t>
        <a:bodyPr/>
        <a:lstStyle/>
        <a:p>
          <a:r>
            <a:rPr lang="es-MX" b="1" i="0" dirty="0"/>
            <a:t>Federalismo.</a:t>
          </a:r>
          <a:endParaRPr lang="es-MX" b="0" i="0" dirty="0"/>
        </a:p>
        <a:p>
          <a:r>
            <a:rPr lang="es-ES" b="1" i="0" dirty="0"/>
            <a:t>El poder no se centraliza en una sola región del país</a:t>
          </a:r>
        </a:p>
        <a:p>
          <a:r>
            <a:rPr lang="es-ES" b="1" i="0" dirty="0"/>
            <a:t>Los estados de la federación son soberanos y están unidos mediante un pacto federal.</a:t>
          </a:r>
        </a:p>
        <a:p>
          <a:r>
            <a:rPr lang="es-ES" b="1" i="0" dirty="0"/>
            <a:t>Los estados tienen libertad para decidir sobre sus asuntos.</a:t>
          </a:r>
        </a:p>
        <a:p>
          <a:endParaRPr lang="es-MX" dirty="0"/>
        </a:p>
      </dgm:t>
    </dgm:pt>
    <dgm:pt modelId="{A68CEC5A-2C40-4231-97FD-6BECAB3030CD}" type="parTrans" cxnId="{89C09443-C8B0-4D7B-928C-CF813CC7FDC5}">
      <dgm:prSet/>
      <dgm:spPr/>
      <dgm:t>
        <a:bodyPr/>
        <a:lstStyle/>
        <a:p>
          <a:endParaRPr lang="es-MX"/>
        </a:p>
      </dgm:t>
    </dgm:pt>
    <dgm:pt modelId="{72AE5812-66B9-467E-8C45-159A0AB9E4F4}" type="sibTrans" cxnId="{89C09443-C8B0-4D7B-928C-CF813CC7FDC5}">
      <dgm:prSet/>
      <dgm:spPr/>
      <dgm:t>
        <a:bodyPr/>
        <a:lstStyle/>
        <a:p>
          <a:endParaRPr lang="es-MX"/>
        </a:p>
      </dgm:t>
    </dgm:pt>
    <dgm:pt modelId="{7E244997-8225-4648-91EF-91960E4C8542}">
      <dgm:prSet phldrT="[Texto]"/>
      <dgm:spPr/>
      <dgm:t>
        <a:bodyPr/>
        <a:lstStyle/>
        <a:p>
          <a:r>
            <a:rPr lang="es-MX" b="1" i="0" dirty="0"/>
            <a:t>división de poderes.</a:t>
          </a:r>
          <a:endParaRPr lang="es-MX" b="0" i="0" dirty="0"/>
        </a:p>
        <a:p>
          <a:r>
            <a:rPr lang="es-ES" b="1" i="0" dirty="0"/>
            <a:t>El poder no se concentra en una sola persona o grupo</a:t>
          </a:r>
        </a:p>
        <a:p>
          <a:r>
            <a:rPr lang="es-ES" b="1" i="0" dirty="0"/>
            <a:t>Los poderes se separan en Ejecutivo, Legislativo y Judicial para evitar abusos y lograr equilibrios</a:t>
          </a:r>
          <a:endParaRPr lang="es-MX" b="1" dirty="0"/>
        </a:p>
      </dgm:t>
    </dgm:pt>
    <dgm:pt modelId="{43EFD4EB-E062-4DE2-8FE4-38B172789969}" type="parTrans" cxnId="{B4AA467D-0E88-423E-95F9-9E72CF85C204}">
      <dgm:prSet/>
      <dgm:spPr/>
      <dgm:t>
        <a:bodyPr/>
        <a:lstStyle/>
        <a:p>
          <a:endParaRPr lang="es-MX"/>
        </a:p>
      </dgm:t>
    </dgm:pt>
    <dgm:pt modelId="{92F3A78B-710D-4912-8CE0-554D0DDDD79E}" type="sibTrans" cxnId="{B4AA467D-0E88-423E-95F9-9E72CF85C204}">
      <dgm:prSet/>
      <dgm:spPr/>
      <dgm:t>
        <a:bodyPr/>
        <a:lstStyle/>
        <a:p>
          <a:endParaRPr lang="es-MX"/>
        </a:p>
      </dgm:t>
    </dgm:pt>
    <dgm:pt modelId="{865AEB5E-5767-47BF-AF42-6E4FE07612FB}" type="pres">
      <dgm:prSet presAssocID="{52E51AF6-F1AE-4022-AA90-DF948ECC8A52}" presName="Name0" presStyleCnt="0">
        <dgm:presLayoutVars>
          <dgm:dir/>
          <dgm:resizeHandles val="exact"/>
        </dgm:presLayoutVars>
      </dgm:prSet>
      <dgm:spPr/>
    </dgm:pt>
    <dgm:pt modelId="{ACDAA329-F855-44FB-A777-1A76C65F9DBE}" type="pres">
      <dgm:prSet presAssocID="{8E9B21F9-C6E9-4FE1-8D61-1EA1C7D2605E}" presName="composite" presStyleCnt="0"/>
      <dgm:spPr/>
    </dgm:pt>
    <dgm:pt modelId="{AFC87937-6A86-4B72-95C6-48711F955EE2}" type="pres">
      <dgm:prSet presAssocID="{8E9B21F9-C6E9-4FE1-8D61-1EA1C7D2605E}" presName="rect1" presStyleLbl="trAlignAcc1" presStyleIdx="0" presStyleCnt="3" custScaleY="142060">
        <dgm:presLayoutVars>
          <dgm:bulletEnabled val="1"/>
        </dgm:presLayoutVars>
      </dgm:prSet>
      <dgm:spPr/>
    </dgm:pt>
    <dgm:pt modelId="{F5BADD38-6666-4D5B-BEEF-FDB422DDD5DE}" type="pres">
      <dgm:prSet presAssocID="{8E9B21F9-C6E9-4FE1-8D61-1EA1C7D2605E}"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71000" r="-71000"/>
          </a:stretch>
        </a:blipFill>
      </dgm:spPr>
    </dgm:pt>
    <dgm:pt modelId="{6CC6B7FD-0D16-4588-A1DA-4D637DDC48D4}" type="pres">
      <dgm:prSet presAssocID="{953EBE76-CBCE-481A-95A0-D7CA58929580}" presName="sibTrans" presStyleCnt="0"/>
      <dgm:spPr/>
    </dgm:pt>
    <dgm:pt modelId="{5FC2D6AC-6A0D-4001-80E9-11C67F6C4DF8}" type="pres">
      <dgm:prSet presAssocID="{7D36C87F-3B5F-4D89-8731-E636F272CBE6}" presName="composite" presStyleCnt="0"/>
      <dgm:spPr/>
    </dgm:pt>
    <dgm:pt modelId="{10830584-2E71-47A7-834D-F720916AC278}" type="pres">
      <dgm:prSet presAssocID="{7D36C87F-3B5F-4D89-8731-E636F272CBE6}" presName="rect1" presStyleLbl="trAlignAcc1" presStyleIdx="1" presStyleCnt="3" custScaleY="144694">
        <dgm:presLayoutVars>
          <dgm:bulletEnabled val="1"/>
        </dgm:presLayoutVars>
      </dgm:prSet>
      <dgm:spPr/>
    </dgm:pt>
    <dgm:pt modelId="{88C205AF-F4F4-4581-B3EA-43878AA3D0DC}" type="pres">
      <dgm:prSet presAssocID="{7D36C87F-3B5F-4D89-8731-E636F272CBE6}" presName="rect2"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dgm:spPr>
    </dgm:pt>
    <dgm:pt modelId="{1B0C41D4-6718-4C34-A342-0A14C636D564}" type="pres">
      <dgm:prSet presAssocID="{72AE5812-66B9-467E-8C45-159A0AB9E4F4}" presName="sibTrans" presStyleCnt="0"/>
      <dgm:spPr/>
    </dgm:pt>
    <dgm:pt modelId="{2F6BC418-7532-40F4-ABFD-0044F08CEDD2}" type="pres">
      <dgm:prSet presAssocID="{7E244997-8225-4648-91EF-91960E4C8542}" presName="composite" presStyleCnt="0"/>
      <dgm:spPr/>
    </dgm:pt>
    <dgm:pt modelId="{50E090C0-AD3C-4C71-A0D8-D68BBCF72DDF}" type="pres">
      <dgm:prSet presAssocID="{7E244997-8225-4648-91EF-91960E4C8542}" presName="rect1" presStyleLbl="trAlignAcc1" presStyleIdx="2" presStyleCnt="3" custScaleY="121272">
        <dgm:presLayoutVars>
          <dgm:bulletEnabled val="1"/>
        </dgm:presLayoutVars>
      </dgm:prSet>
      <dgm:spPr/>
    </dgm:pt>
    <dgm:pt modelId="{9713A325-488C-47C7-AE25-821D38B68429}" type="pres">
      <dgm:prSet presAssocID="{7E244997-8225-4648-91EF-91960E4C8542}"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83000" r="-83000"/>
          </a:stretch>
        </a:blipFill>
      </dgm:spPr>
    </dgm:pt>
  </dgm:ptLst>
  <dgm:cxnLst>
    <dgm:cxn modelId="{9B11CB17-4C44-4D65-B836-C4FA134D610F}" type="presOf" srcId="{7D36C87F-3B5F-4D89-8731-E636F272CBE6}" destId="{10830584-2E71-47A7-834D-F720916AC278}" srcOrd="0" destOrd="0" presId="urn:microsoft.com/office/officeart/2008/layout/PictureStrips"/>
    <dgm:cxn modelId="{85806142-30FA-49B4-A32E-68B7919BB5AF}" type="presOf" srcId="{8E9B21F9-C6E9-4FE1-8D61-1EA1C7D2605E}" destId="{AFC87937-6A86-4B72-95C6-48711F955EE2}" srcOrd="0" destOrd="0" presId="urn:microsoft.com/office/officeart/2008/layout/PictureStrips"/>
    <dgm:cxn modelId="{89C09443-C8B0-4D7B-928C-CF813CC7FDC5}" srcId="{52E51AF6-F1AE-4022-AA90-DF948ECC8A52}" destId="{7D36C87F-3B5F-4D89-8731-E636F272CBE6}" srcOrd="1" destOrd="0" parTransId="{A68CEC5A-2C40-4231-97FD-6BECAB3030CD}" sibTransId="{72AE5812-66B9-467E-8C45-159A0AB9E4F4}"/>
    <dgm:cxn modelId="{D3BC566B-2662-484A-8C92-99B31579419C}" type="presOf" srcId="{7E244997-8225-4648-91EF-91960E4C8542}" destId="{50E090C0-AD3C-4C71-A0D8-D68BBCF72DDF}" srcOrd="0" destOrd="0" presId="urn:microsoft.com/office/officeart/2008/layout/PictureStrips"/>
    <dgm:cxn modelId="{B4AA467D-0E88-423E-95F9-9E72CF85C204}" srcId="{52E51AF6-F1AE-4022-AA90-DF948ECC8A52}" destId="{7E244997-8225-4648-91EF-91960E4C8542}" srcOrd="2" destOrd="0" parTransId="{43EFD4EB-E062-4DE2-8FE4-38B172789969}" sibTransId="{92F3A78B-710D-4912-8CE0-554D0DDDD79E}"/>
    <dgm:cxn modelId="{C05836B7-FFBF-4422-A761-639FA66E6C90}" srcId="{52E51AF6-F1AE-4022-AA90-DF948ECC8A52}" destId="{8E9B21F9-C6E9-4FE1-8D61-1EA1C7D2605E}" srcOrd="0" destOrd="0" parTransId="{01ACFF40-964A-4515-8594-0E757FF04652}" sibTransId="{953EBE76-CBCE-481A-95A0-D7CA58929580}"/>
    <dgm:cxn modelId="{DA77DFD1-E2A4-4241-AF96-0D600612B3CA}" type="presOf" srcId="{52E51AF6-F1AE-4022-AA90-DF948ECC8A52}" destId="{865AEB5E-5767-47BF-AF42-6E4FE07612FB}" srcOrd="0" destOrd="0" presId="urn:microsoft.com/office/officeart/2008/layout/PictureStrips"/>
    <dgm:cxn modelId="{751B20E8-EC7B-4B5E-AC24-EBCDD031E7E3}" type="presParOf" srcId="{865AEB5E-5767-47BF-AF42-6E4FE07612FB}" destId="{ACDAA329-F855-44FB-A777-1A76C65F9DBE}" srcOrd="0" destOrd="0" presId="urn:microsoft.com/office/officeart/2008/layout/PictureStrips"/>
    <dgm:cxn modelId="{F1A92488-2983-4B68-8982-B163DA1E2AFB}" type="presParOf" srcId="{ACDAA329-F855-44FB-A777-1A76C65F9DBE}" destId="{AFC87937-6A86-4B72-95C6-48711F955EE2}" srcOrd="0" destOrd="0" presId="urn:microsoft.com/office/officeart/2008/layout/PictureStrips"/>
    <dgm:cxn modelId="{6E77FE0F-2743-4644-B95B-F00F6BA3E03F}" type="presParOf" srcId="{ACDAA329-F855-44FB-A777-1A76C65F9DBE}" destId="{F5BADD38-6666-4D5B-BEEF-FDB422DDD5DE}" srcOrd="1" destOrd="0" presId="urn:microsoft.com/office/officeart/2008/layout/PictureStrips"/>
    <dgm:cxn modelId="{8543727B-1110-4204-B55A-A8986198C868}" type="presParOf" srcId="{865AEB5E-5767-47BF-AF42-6E4FE07612FB}" destId="{6CC6B7FD-0D16-4588-A1DA-4D637DDC48D4}" srcOrd="1" destOrd="0" presId="urn:microsoft.com/office/officeart/2008/layout/PictureStrips"/>
    <dgm:cxn modelId="{E0F246A1-8B85-4712-940B-F9F4ADEF0393}" type="presParOf" srcId="{865AEB5E-5767-47BF-AF42-6E4FE07612FB}" destId="{5FC2D6AC-6A0D-4001-80E9-11C67F6C4DF8}" srcOrd="2" destOrd="0" presId="urn:microsoft.com/office/officeart/2008/layout/PictureStrips"/>
    <dgm:cxn modelId="{FE078B8B-2170-4654-A313-9D22AEB67C5C}" type="presParOf" srcId="{5FC2D6AC-6A0D-4001-80E9-11C67F6C4DF8}" destId="{10830584-2E71-47A7-834D-F720916AC278}" srcOrd="0" destOrd="0" presId="urn:microsoft.com/office/officeart/2008/layout/PictureStrips"/>
    <dgm:cxn modelId="{C9649A3D-44EE-465B-8E87-0F9541C71BCF}" type="presParOf" srcId="{5FC2D6AC-6A0D-4001-80E9-11C67F6C4DF8}" destId="{88C205AF-F4F4-4581-B3EA-43878AA3D0DC}" srcOrd="1" destOrd="0" presId="urn:microsoft.com/office/officeart/2008/layout/PictureStrips"/>
    <dgm:cxn modelId="{88B316DA-6DCF-4E00-BB50-C85E97C86C43}" type="presParOf" srcId="{865AEB5E-5767-47BF-AF42-6E4FE07612FB}" destId="{1B0C41D4-6718-4C34-A342-0A14C636D564}" srcOrd="3" destOrd="0" presId="urn:microsoft.com/office/officeart/2008/layout/PictureStrips"/>
    <dgm:cxn modelId="{502BAF96-8D86-4490-843C-D0B310F947BF}" type="presParOf" srcId="{865AEB5E-5767-47BF-AF42-6E4FE07612FB}" destId="{2F6BC418-7532-40F4-ABFD-0044F08CEDD2}" srcOrd="4" destOrd="0" presId="urn:microsoft.com/office/officeart/2008/layout/PictureStrips"/>
    <dgm:cxn modelId="{B9A4612C-3990-49DF-982C-38E1462C0D92}" type="presParOf" srcId="{2F6BC418-7532-40F4-ABFD-0044F08CEDD2}" destId="{50E090C0-AD3C-4C71-A0D8-D68BBCF72DDF}" srcOrd="0" destOrd="0" presId="urn:microsoft.com/office/officeart/2008/layout/PictureStrips"/>
    <dgm:cxn modelId="{EB8ABD86-5EDD-4233-82A0-34133D36E8DE}" type="presParOf" srcId="{2F6BC418-7532-40F4-ABFD-0044F08CEDD2}" destId="{9713A325-488C-47C7-AE25-821D38B6842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02432A-0B9A-410B-ACB9-051D6BCEEB58}"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S"/>
        </a:p>
      </dgm:t>
    </dgm:pt>
    <dgm:pt modelId="{CAFA46C1-0541-44E1-A7BE-F2FAFC2995FD}">
      <dgm:prSet phldrT="[Texto]"/>
      <dgm:spPr/>
      <dgm:t>
        <a:bodyPr/>
        <a:lstStyle/>
        <a:p>
          <a:r>
            <a:rPr lang="es-MX" b="1" dirty="0">
              <a:latin typeface="Arial" panose="020B0604020202020204" pitchFamily="34" charset="0"/>
              <a:cs typeface="Arial" panose="020B0604020202020204" pitchFamily="34" charset="0"/>
            </a:rPr>
            <a:t>Manufacturar mayorías para ser más estable al sistema y no necesitar coaliciones al interior del Parlamento</a:t>
          </a:r>
          <a:endParaRPr lang="es-ES" b="1" dirty="0"/>
        </a:p>
      </dgm:t>
    </dgm:pt>
    <dgm:pt modelId="{BC8CE898-03D1-4690-9B67-5978737F54B9}" type="parTrans" cxnId="{04F00DF4-B68A-460E-A826-6D22876B8EED}">
      <dgm:prSet/>
      <dgm:spPr/>
      <dgm:t>
        <a:bodyPr/>
        <a:lstStyle/>
        <a:p>
          <a:endParaRPr lang="es-ES" b="1"/>
        </a:p>
      </dgm:t>
    </dgm:pt>
    <dgm:pt modelId="{B22086A0-DAB8-4216-8E3F-C8CF83522317}" type="sibTrans" cxnId="{04F00DF4-B68A-460E-A826-6D22876B8EED}">
      <dgm:prSet/>
      <dgm:spPr/>
      <dgm:t>
        <a:bodyPr/>
        <a:lstStyle/>
        <a:p>
          <a:endParaRPr lang="es-ES" b="1"/>
        </a:p>
      </dgm:t>
    </dgm:pt>
    <dgm:pt modelId="{2C0BEA21-8179-4361-9634-D6916681EA39}">
      <dgm:prSet phldrT="[Texto]"/>
      <dgm:spPr/>
      <dgm:t>
        <a:bodyPr/>
        <a:lstStyle/>
        <a:p>
          <a:r>
            <a:rPr lang="es-MX" b="1" dirty="0">
              <a:latin typeface="Arial" panose="020B0604020202020204" pitchFamily="34" charset="0"/>
              <a:cs typeface="Arial" panose="020B0604020202020204" pitchFamily="34" charset="0"/>
            </a:rPr>
            <a:t>Maximiza la moderación ideológica: los partidos se ubican en el centro del espectro político</a:t>
          </a:r>
          <a:endParaRPr lang="es-ES" b="1" dirty="0"/>
        </a:p>
      </dgm:t>
    </dgm:pt>
    <dgm:pt modelId="{5A24BE0F-B8E6-4496-A574-30203A52FECD}" type="parTrans" cxnId="{1A6F0AE7-C502-4B9C-916D-55B64BBA8A93}">
      <dgm:prSet/>
      <dgm:spPr/>
      <dgm:t>
        <a:bodyPr/>
        <a:lstStyle/>
        <a:p>
          <a:endParaRPr lang="es-ES" b="1"/>
        </a:p>
      </dgm:t>
    </dgm:pt>
    <dgm:pt modelId="{ADE879AF-DAB2-42A9-A146-36C932E96E6E}" type="sibTrans" cxnId="{1A6F0AE7-C502-4B9C-916D-55B64BBA8A93}">
      <dgm:prSet/>
      <dgm:spPr/>
      <dgm:t>
        <a:bodyPr/>
        <a:lstStyle/>
        <a:p>
          <a:endParaRPr lang="es-ES" b="1"/>
        </a:p>
      </dgm:t>
    </dgm:pt>
    <dgm:pt modelId="{D31E8825-27D4-436F-AFF9-DDD02B6105B8}">
      <dgm:prSet phldrT="[Texto]"/>
      <dgm:spPr/>
      <dgm:t>
        <a:bodyPr/>
        <a:lstStyle/>
        <a:p>
          <a:r>
            <a:rPr lang="es-MX" b="1" dirty="0">
              <a:latin typeface="Arial" panose="020B0604020202020204" pitchFamily="34" charset="0"/>
              <a:cs typeface="Arial" panose="020B0604020202020204" pitchFamily="34" charset="0"/>
            </a:rPr>
            <a:t>Posibilita las alternancias: es más fácil que se presenten por la cercanía del porcentaje de los partidos mayoritarios.</a:t>
          </a:r>
          <a:endParaRPr lang="es-ES" b="1" dirty="0"/>
        </a:p>
      </dgm:t>
    </dgm:pt>
    <dgm:pt modelId="{8ECF812C-4783-4B88-9A1A-8FA4C43DB473}" type="parTrans" cxnId="{01F1E259-5DDA-40B4-92D0-3918485CC4DD}">
      <dgm:prSet/>
      <dgm:spPr/>
      <dgm:t>
        <a:bodyPr/>
        <a:lstStyle/>
        <a:p>
          <a:endParaRPr lang="es-ES" b="1"/>
        </a:p>
      </dgm:t>
    </dgm:pt>
    <dgm:pt modelId="{105AF75F-9B1D-4C87-8682-619A58F3A3E2}" type="sibTrans" cxnId="{01F1E259-5DDA-40B4-92D0-3918485CC4DD}">
      <dgm:prSet/>
      <dgm:spPr/>
      <dgm:t>
        <a:bodyPr/>
        <a:lstStyle/>
        <a:p>
          <a:endParaRPr lang="es-ES" b="1"/>
        </a:p>
      </dgm:t>
    </dgm:pt>
    <dgm:pt modelId="{E0927F4D-966B-45B9-92D4-050840732F6C}">
      <dgm:prSet/>
      <dgm:spPr/>
      <dgm:t>
        <a:bodyPr/>
        <a:lstStyle/>
        <a:p>
          <a:r>
            <a:rPr lang="es-MX" b="1" dirty="0">
              <a:latin typeface="Arial" panose="020B0604020202020204" pitchFamily="34" charset="0"/>
              <a:cs typeface="Arial" panose="020B0604020202020204" pitchFamily="34" charset="0"/>
            </a:rPr>
            <a:t>Desperdicio de votos: quedan sin representación algunos votos, sobre todo de la minorías.</a:t>
          </a:r>
          <a:endParaRPr lang="es-ES" b="1" dirty="0"/>
        </a:p>
      </dgm:t>
    </dgm:pt>
    <dgm:pt modelId="{6015FA26-A519-4D02-A1AF-A8B27F948661}" type="parTrans" cxnId="{095868BC-CC3B-4F79-94B9-6756889B8F63}">
      <dgm:prSet/>
      <dgm:spPr/>
      <dgm:t>
        <a:bodyPr/>
        <a:lstStyle/>
        <a:p>
          <a:endParaRPr lang="es-ES" b="1"/>
        </a:p>
      </dgm:t>
    </dgm:pt>
    <dgm:pt modelId="{131B491C-8B3A-49B5-B236-95C05D1FBC48}" type="sibTrans" cxnId="{095868BC-CC3B-4F79-94B9-6756889B8F63}">
      <dgm:prSet/>
      <dgm:spPr/>
      <dgm:t>
        <a:bodyPr/>
        <a:lstStyle/>
        <a:p>
          <a:endParaRPr lang="es-ES" b="1"/>
        </a:p>
      </dgm:t>
    </dgm:pt>
    <dgm:pt modelId="{8BA077F3-C425-4F95-97B4-452EDEB3E20C}">
      <dgm:prSet/>
      <dgm:spPr/>
      <dgm:t>
        <a:bodyPr/>
        <a:lstStyle/>
        <a:p>
          <a:r>
            <a:rPr lang="es-MX" b="1" dirty="0">
              <a:latin typeface="Arial" panose="020B0604020202020204" pitchFamily="34" charset="0"/>
              <a:cs typeface="Arial" panose="020B0604020202020204" pitchFamily="34" charset="0"/>
            </a:rPr>
            <a:t>Los bastiones inhiben la competencia electoral y la participación política</a:t>
          </a:r>
          <a:endParaRPr lang="es-ES" b="1" dirty="0"/>
        </a:p>
      </dgm:t>
    </dgm:pt>
    <dgm:pt modelId="{C1D153E9-8695-4B56-ADC9-5EAB3E54AB97}" type="parTrans" cxnId="{3FBFC3A7-FB96-4651-80BF-026AD9342A20}">
      <dgm:prSet/>
      <dgm:spPr/>
      <dgm:t>
        <a:bodyPr/>
        <a:lstStyle/>
        <a:p>
          <a:endParaRPr lang="es-ES" b="1"/>
        </a:p>
      </dgm:t>
    </dgm:pt>
    <dgm:pt modelId="{EB3CC34F-3EEA-4065-AD4D-5FB5229D7347}" type="sibTrans" cxnId="{3FBFC3A7-FB96-4651-80BF-026AD9342A20}">
      <dgm:prSet/>
      <dgm:spPr/>
      <dgm:t>
        <a:bodyPr/>
        <a:lstStyle/>
        <a:p>
          <a:endParaRPr lang="es-ES" b="1"/>
        </a:p>
      </dgm:t>
    </dgm:pt>
    <dgm:pt modelId="{9BFC14F6-E32A-40BC-97AD-396752B9271E}">
      <dgm:prSet/>
      <dgm:spPr/>
      <dgm:t>
        <a:bodyPr/>
        <a:lstStyle/>
        <a:p>
          <a:endParaRPr lang="es-ES"/>
        </a:p>
      </dgm:t>
    </dgm:pt>
    <dgm:pt modelId="{F77915A4-D8BF-4A21-8A89-EFDF16AFF7B9}" type="parTrans" cxnId="{CA19B415-9E72-4EB7-A37E-2C9D4AF1E812}">
      <dgm:prSet/>
      <dgm:spPr/>
      <dgm:t>
        <a:bodyPr/>
        <a:lstStyle/>
        <a:p>
          <a:endParaRPr lang="es-ES" b="1"/>
        </a:p>
      </dgm:t>
    </dgm:pt>
    <dgm:pt modelId="{F47B6BA6-06FB-4661-A525-9ED3E7B7AEE1}" type="sibTrans" cxnId="{CA19B415-9E72-4EB7-A37E-2C9D4AF1E812}">
      <dgm:prSet/>
      <dgm:spPr/>
      <dgm:t>
        <a:bodyPr/>
        <a:lstStyle/>
        <a:p>
          <a:endParaRPr lang="es-ES" b="1"/>
        </a:p>
      </dgm:t>
    </dgm:pt>
    <dgm:pt modelId="{6DFC85FD-C279-4DEF-8451-E63C19B3642A}" type="pres">
      <dgm:prSet presAssocID="{9A02432A-0B9A-410B-ACB9-051D6BCEEB58}" presName="outerComposite" presStyleCnt="0">
        <dgm:presLayoutVars>
          <dgm:chMax val="5"/>
          <dgm:dir/>
          <dgm:resizeHandles val="exact"/>
        </dgm:presLayoutVars>
      </dgm:prSet>
      <dgm:spPr/>
    </dgm:pt>
    <dgm:pt modelId="{7E273541-B4A6-4582-81AB-C9CFF0BF75D4}" type="pres">
      <dgm:prSet presAssocID="{9A02432A-0B9A-410B-ACB9-051D6BCEEB58}" presName="dummyMaxCanvas" presStyleCnt="0">
        <dgm:presLayoutVars/>
      </dgm:prSet>
      <dgm:spPr/>
    </dgm:pt>
    <dgm:pt modelId="{54275BB3-0AF5-40F1-8F58-AC7DB00A88FB}" type="pres">
      <dgm:prSet presAssocID="{9A02432A-0B9A-410B-ACB9-051D6BCEEB58}" presName="FiveNodes_1" presStyleLbl="node1" presStyleIdx="0" presStyleCnt="5">
        <dgm:presLayoutVars>
          <dgm:bulletEnabled val="1"/>
        </dgm:presLayoutVars>
      </dgm:prSet>
      <dgm:spPr/>
    </dgm:pt>
    <dgm:pt modelId="{3B6B686E-C9D4-468C-8BFC-1E09B675E68E}" type="pres">
      <dgm:prSet presAssocID="{9A02432A-0B9A-410B-ACB9-051D6BCEEB58}" presName="FiveNodes_2" presStyleLbl="node1" presStyleIdx="1" presStyleCnt="5">
        <dgm:presLayoutVars>
          <dgm:bulletEnabled val="1"/>
        </dgm:presLayoutVars>
      </dgm:prSet>
      <dgm:spPr/>
    </dgm:pt>
    <dgm:pt modelId="{51AAE5CE-15C8-46A4-B258-A557843699E9}" type="pres">
      <dgm:prSet presAssocID="{9A02432A-0B9A-410B-ACB9-051D6BCEEB58}" presName="FiveNodes_3" presStyleLbl="node1" presStyleIdx="2" presStyleCnt="5">
        <dgm:presLayoutVars>
          <dgm:bulletEnabled val="1"/>
        </dgm:presLayoutVars>
      </dgm:prSet>
      <dgm:spPr/>
    </dgm:pt>
    <dgm:pt modelId="{DDF80130-1E35-4602-BC74-AFC0CDE7A361}" type="pres">
      <dgm:prSet presAssocID="{9A02432A-0B9A-410B-ACB9-051D6BCEEB58}" presName="FiveNodes_4" presStyleLbl="node1" presStyleIdx="3" presStyleCnt="5">
        <dgm:presLayoutVars>
          <dgm:bulletEnabled val="1"/>
        </dgm:presLayoutVars>
      </dgm:prSet>
      <dgm:spPr/>
    </dgm:pt>
    <dgm:pt modelId="{E34E0619-A8B6-4FC5-BC45-9BFC47540ED2}" type="pres">
      <dgm:prSet presAssocID="{9A02432A-0B9A-410B-ACB9-051D6BCEEB58}" presName="FiveNodes_5" presStyleLbl="node1" presStyleIdx="4" presStyleCnt="5" custLinFactNeighborX="5439" custLinFactNeighborY="5105">
        <dgm:presLayoutVars>
          <dgm:bulletEnabled val="1"/>
        </dgm:presLayoutVars>
      </dgm:prSet>
      <dgm:spPr/>
    </dgm:pt>
    <dgm:pt modelId="{3E16D670-8CE8-4003-BEFB-A13F4B2BA581}" type="pres">
      <dgm:prSet presAssocID="{9A02432A-0B9A-410B-ACB9-051D6BCEEB58}" presName="FiveConn_1-2" presStyleLbl="fgAccFollowNode1" presStyleIdx="0" presStyleCnt="4">
        <dgm:presLayoutVars>
          <dgm:bulletEnabled val="1"/>
        </dgm:presLayoutVars>
      </dgm:prSet>
      <dgm:spPr/>
    </dgm:pt>
    <dgm:pt modelId="{1C213A7D-5EB8-4138-AF94-DEA4A0B6A3C8}" type="pres">
      <dgm:prSet presAssocID="{9A02432A-0B9A-410B-ACB9-051D6BCEEB58}" presName="FiveConn_2-3" presStyleLbl="fgAccFollowNode1" presStyleIdx="1" presStyleCnt="4">
        <dgm:presLayoutVars>
          <dgm:bulletEnabled val="1"/>
        </dgm:presLayoutVars>
      </dgm:prSet>
      <dgm:spPr/>
    </dgm:pt>
    <dgm:pt modelId="{C69A9A9F-D765-42DA-AA80-7040688C8F46}" type="pres">
      <dgm:prSet presAssocID="{9A02432A-0B9A-410B-ACB9-051D6BCEEB58}" presName="FiveConn_3-4" presStyleLbl="fgAccFollowNode1" presStyleIdx="2" presStyleCnt="4">
        <dgm:presLayoutVars>
          <dgm:bulletEnabled val="1"/>
        </dgm:presLayoutVars>
      </dgm:prSet>
      <dgm:spPr/>
    </dgm:pt>
    <dgm:pt modelId="{A6F2B8C4-4F2E-457B-BA2B-B0C0FDB5ED34}" type="pres">
      <dgm:prSet presAssocID="{9A02432A-0B9A-410B-ACB9-051D6BCEEB58}" presName="FiveConn_4-5" presStyleLbl="fgAccFollowNode1" presStyleIdx="3" presStyleCnt="4">
        <dgm:presLayoutVars>
          <dgm:bulletEnabled val="1"/>
        </dgm:presLayoutVars>
      </dgm:prSet>
      <dgm:spPr/>
    </dgm:pt>
    <dgm:pt modelId="{DB132B11-4B93-4CB6-AB3D-FC7557BCC84B}" type="pres">
      <dgm:prSet presAssocID="{9A02432A-0B9A-410B-ACB9-051D6BCEEB58}" presName="FiveNodes_1_text" presStyleLbl="node1" presStyleIdx="4" presStyleCnt="5">
        <dgm:presLayoutVars>
          <dgm:bulletEnabled val="1"/>
        </dgm:presLayoutVars>
      </dgm:prSet>
      <dgm:spPr/>
    </dgm:pt>
    <dgm:pt modelId="{057D400E-37DE-4F9E-B499-EC73D91809E9}" type="pres">
      <dgm:prSet presAssocID="{9A02432A-0B9A-410B-ACB9-051D6BCEEB58}" presName="FiveNodes_2_text" presStyleLbl="node1" presStyleIdx="4" presStyleCnt="5">
        <dgm:presLayoutVars>
          <dgm:bulletEnabled val="1"/>
        </dgm:presLayoutVars>
      </dgm:prSet>
      <dgm:spPr/>
    </dgm:pt>
    <dgm:pt modelId="{5649B894-DAB8-438F-8C13-F2D062869CEC}" type="pres">
      <dgm:prSet presAssocID="{9A02432A-0B9A-410B-ACB9-051D6BCEEB58}" presName="FiveNodes_3_text" presStyleLbl="node1" presStyleIdx="4" presStyleCnt="5">
        <dgm:presLayoutVars>
          <dgm:bulletEnabled val="1"/>
        </dgm:presLayoutVars>
      </dgm:prSet>
      <dgm:spPr/>
    </dgm:pt>
    <dgm:pt modelId="{0A198FB8-8B3A-4F0A-A767-830F3B9EBA9E}" type="pres">
      <dgm:prSet presAssocID="{9A02432A-0B9A-410B-ACB9-051D6BCEEB58}" presName="FiveNodes_4_text" presStyleLbl="node1" presStyleIdx="4" presStyleCnt="5">
        <dgm:presLayoutVars>
          <dgm:bulletEnabled val="1"/>
        </dgm:presLayoutVars>
      </dgm:prSet>
      <dgm:spPr/>
    </dgm:pt>
    <dgm:pt modelId="{788A84F4-C397-467B-861C-5908A0FF9DF3}" type="pres">
      <dgm:prSet presAssocID="{9A02432A-0B9A-410B-ACB9-051D6BCEEB58}" presName="FiveNodes_5_text" presStyleLbl="node1" presStyleIdx="4" presStyleCnt="5">
        <dgm:presLayoutVars>
          <dgm:bulletEnabled val="1"/>
        </dgm:presLayoutVars>
      </dgm:prSet>
      <dgm:spPr/>
    </dgm:pt>
  </dgm:ptLst>
  <dgm:cxnLst>
    <dgm:cxn modelId="{CA19B415-9E72-4EB7-A37E-2C9D4AF1E812}" srcId="{9A02432A-0B9A-410B-ACB9-051D6BCEEB58}" destId="{9BFC14F6-E32A-40BC-97AD-396752B9271E}" srcOrd="5" destOrd="0" parTransId="{F77915A4-D8BF-4A21-8A89-EFDF16AFF7B9}" sibTransId="{F47B6BA6-06FB-4661-A525-9ED3E7B7AEE1}"/>
    <dgm:cxn modelId="{25621F18-95E1-473B-8DF9-7E1C381F5356}" type="presOf" srcId="{CAFA46C1-0541-44E1-A7BE-F2FAFC2995FD}" destId="{54275BB3-0AF5-40F1-8F58-AC7DB00A88FB}" srcOrd="0" destOrd="0" presId="urn:microsoft.com/office/officeart/2005/8/layout/vProcess5"/>
    <dgm:cxn modelId="{40E07119-5A13-4C03-924A-A0F585007CBF}" type="presOf" srcId="{CAFA46C1-0541-44E1-A7BE-F2FAFC2995FD}" destId="{DB132B11-4B93-4CB6-AB3D-FC7557BCC84B}" srcOrd="1" destOrd="0" presId="urn:microsoft.com/office/officeart/2005/8/layout/vProcess5"/>
    <dgm:cxn modelId="{16FD121D-8CF8-4B18-AA5F-2BDA648EE123}" type="presOf" srcId="{D31E8825-27D4-436F-AFF9-DDD02B6105B8}" destId="{51AAE5CE-15C8-46A4-B258-A557843699E9}" srcOrd="0" destOrd="0" presId="urn:microsoft.com/office/officeart/2005/8/layout/vProcess5"/>
    <dgm:cxn modelId="{5DB6F575-C2B4-44D7-BB57-72A3F40DCEE2}" type="presOf" srcId="{2C0BEA21-8179-4361-9634-D6916681EA39}" destId="{3B6B686E-C9D4-468C-8BFC-1E09B675E68E}" srcOrd="0" destOrd="0" presId="urn:microsoft.com/office/officeart/2005/8/layout/vProcess5"/>
    <dgm:cxn modelId="{01F1E259-5DDA-40B4-92D0-3918485CC4DD}" srcId="{9A02432A-0B9A-410B-ACB9-051D6BCEEB58}" destId="{D31E8825-27D4-436F-AFF9-DDD02B6105B8}" srcOrd="2" destOrd="0" parTransId="{8ECF812C-4783-4B88-9A1A-8FA4C43DB473}" sibTransId="{105AF75F-9B1D-4C87-8682-619A58F3A3E2}"/>
    <dgm:cxn modelId="{2DE79F90-C4E2-4FE7-A367-AD86C61A8C72}" type="presOf" srcId="{2C0BEA21-8179-4361-9634-D6916681EA39}" destId="{057D400E-37DE-4F9E-B499-EC73D91809E9}" srcOrd="1" destOrd="0" presId="urn:microsoft.com/office/officeart/2005/8/layout/vProcess5"/>
    <dgm:cxn modelId="{44F01892-7059-4522-B868-BD6DE4512F07}" type="presOf" srcId="{8BA077F3-C425-4F95-97B4-452EDEB3E20C}" destId="{788A84F4-C397-467B-861C-5908A0FF9DF3}" srcOrd="1" destOrd="0" presId="urn:microsoft.com/office/officeart/2005/8/layout/vProcess5"/>
    <dgm:cxn modelId="{FD7B819B-0822-41DB-9C0B-AB729968ACBC}" type="presOf" srcId="{E0927F4D-966B-45B9-92D4-050840732F6C}" destId="{0A198FB8-8B3A-4F0A-A767-830F3B9EBA9E}" srcOrd="1" destOrd="0" presId="urn:microsoft.com/office/officeart/2005/8/layout/vProcess5"/>
    <dgm:cxn modelId="{4A80C09B-953F-41E0-A46E-07A1CDE6B58B}" type="presOf" srcId="{9A02432A-0B9A-410B-ACB9-051D6BCEEB58}" destId="{6DFC85FD-C279-4DEF-8451-E63C19B3642A}" srcOrd="0" destOrd="0" presId="urn:microsoft.com/office/officeart/2005/8/layout/vProcess5"/>
    <dgm:cxn modelId="{3FBFC3A7-FB96-4651-80BF-026AD9342A20}" srcId="{9A02432A-0B9A-410B-ACB9-051D6BCEEB58}" destId="{8BA077F3-C425-4F95-97B4-452EDEB3E20C}" srcOrd="4" destOrd="0" parTransId="{C1D153E9-8695-4B56-ADC9-5EAB3E54AB97}" sibTransId="{EB3CC34F-3EEA-4065-AD4D-5FB5229D7347}"/>
    <dgm:cxn modelId="{7126F4A8-CB1F-4EAE-BD30-5E8F94F2630B}" type="presOf" srcId="{105AF75F-9B1D-4C87-8682-619A58F3A3E2}" destId="{C69A9A9F-D765-42DA-AA80-7040688C8F46}" srcOrd="0" destOrd="0" presId="urn:microsoft.com/office/officeart/2005/8/layout/vProcess5"/>
    <dgm:cxn modelId="{095868BC-CC3B-4F79-94B9-6756889B8F63}" srcId="{9A02432A-0B9A-410B-ACB9-051D6BCEEB58}" destId="{E0927F4D-966B-45B9-92D4-050840732F6C}" srcOrd="3" destOrd="0" parTransId="{6015FA26-A519-4D02-A1AF-A8B27F948661}" sibTransId="{131B491C-8B3A-49B5-B236-95C05D1FBC48}"/>
    <dgm:cxn modelId="{73342DC9-324B-4710-91B8-192B1EA2AD49}" type="presOf" srcId="{B22086A0-DAB8-4216-8E3F-C8CF83522317}" destId="{3E16D670-8CE8-4003-BEFB-A13F4B2BA581}" srcOrd="0" destOrd="0" presId="urn:microsoft.com/office/officeart/2005/8/layout/vProcess5"/>
    <dgm:cxn modelId="{FE9D50DB-5ABE-474F-B03B-5CB9D6FEEDB7}" type="presOf" srcId="{131B491C-8B3A-49B5-B236-95C05D1FBC48}" destId="{A6F2B8C4-4F2E-457B-BA2B-B0C0FDB5ED34}" srcOrd="0" destOrd="0" presId="urn:microsoft.com/office/officeart/2005/8/layout/vProcess5"/>
    <dgm:cxn modelId="{9B1C6AE2-2B1C-4555-82C5-C0745D8F931C}" type="presOf" srcId="{ADE879AF-DAB2-42A9-A146-36C932E96E6E}" destId="{1C213A7D-5EB8-4138-AF94-DEA4A0B6A3C8}" srcOrd="0" destOrd="0" presId="urn:microsoft.com/office/officeart/2005/8/layout/vProcess5"/>
    <dgm:cxn modelId="{1A6F0AE7-C502-4B9C-916D-55B64BBA8A93}" srcId="{9A02432A-0B9A-410B-ACB9-051D6BCEEB58}" destId="{2C0BEA21-8179-4361-9634-D6916681EA39}" srcOrd="1" destOrd="0" parTransId="{5A24BE0F-B8E6-4496-A574-30203A52FECD}" sibTransId="{ADE879AF-DAB2-42A9-A146-36C932E96E6E}"/>
    <dgm:cxn modelId="{3331AAEE-49D6-4B95-BA24-E28EC80A0245}" type="presOf" srcId="{E0927F4D-966B-45B9-92D4-050840732F6C}" destId="{DDF80130-1E35-4602-BC74-AFC0CDE7A361}" srcOrd="0" destOrd="0" presId="urn:microsoft.com/office/officeart/2005/8/layout/vProcess5"/>
    <dgm:cxn modelId="{04F00DF4-B68A-460E-A826-6D22876B8EED}" srcId="{9A02432A-0B9A-410B-ACB9-051D6BCEEB58}" destId="{CAFA46C1-0541-44E1-A7BE-F2FAFC2995FD}" srcOrd="0" destOrd="0" parTransId="{BC8CE898-03D1-4690-9B67-5978737F54B9}" sibTransId="{B22086A0-DAB8-4216-8E3F-C8CF83522317}"/>
    <dgm:cxn modelId="{C6E739F9-9C7B-407B-864A-99B2D542B79E}" type="presOf" srcId="{8BA077F3-C425-4F95-97B4-452EDEB3E20C}" destId="{E34E0619-A8B6-4FC5-BC45-9BFC47540ED2}" srcOrd="0" destOrd="0" presId="urn:microsoft.com/office/officeart/2005/8/layout/vProcess5"/>
    <dgm:cxn modelId="{9E81BFFE-AE66-4FD5-9255-42B6A18E60AE}" type="presOf" srcId="{D31E8825-27D4-436F-AFF9-DDD02B6105B8}" destId="{5649B894-DAB8-438F-8C13-F2D062869CEC}" srcOrd="1" destOrd="0" presId="urn:microsoft.com/office/officeart/2005/8/layout/vProcess5"/>
    <dgm:cxn modelId="{D9A584E0-B2AA-40EF-870D-FE35D5773E43}" type="presParOf" srcId="{6DFC85FD-C279-4DEF-8451-E63C19B3642A}" destId="{7E273541-B4A6-4582-81AB-C9CFF0BF75D4}" srcOrd="0" destOrd="0" presId="urn:microsoft.com/office/officeart/2005/8/layout/vProcess5"/>
    <dgm:cxn modelId="{CE3E8645-45D5-4403-A839-A2E446D95E04}" type="presParOf" srcId="{6DFC85FD-C279-4DEF-8451-E63C19B3642A}" destId="{54275BB3-0AF5-40F1-8F58-AC7DB00A88FB}" srcOrd="1" destOrd="0" presId="urn:microsoft.com/office/officeart/2005/8/layout/vProcess5"/>
    <dgm:cxn modelId="{BAA21266-E0BE-45B0-955C-BC0996C71433}" type="presParOf" srcId="{6DFC85FD-C279-4DEF-8451-E63C19B3642A}" destId="{3B6B686E-C9D4-468C-8BFC-1E09B675E68E}" srcOrd="2" destOrd="0" presId="urn:microsoft.com/office/officeart/2005/8/layout/vProcess5"/>
    <dgm:cxn modelId="{C37A4622-539C-4E5E-963D-5A28C9319735}" type="presParOf" srcId="{6DFC85FD-C279-4DEF-8451-E63C19B3642A}" destId="{51AAE5CE-15C8-46A4-B258-A557843699E9}" srcOrd="3" destOrd="0" presId="urn:microsoft.com/office/officeart/2005/8/layout/vProcess5"/>
    <dgm:cxn modelId="{CBA82DDB-BA48-4887-91A1-BBCF55FC6B7D}" type="presParOf" srcId="{6DFC85FD-C279-4DEF-8451-E63C19B3642A}" destId="{DDF80130-1E35-4602-BC74-AFC0CDE7A361}" srcOrd="4" destOrd="0" presId="urn:microsoft.com/office/officeart/2005/8/layout/vProcess5"/>
    <dgm:cxn modelId="{09CA452E-8884-40E7-8EFA-612E7E4E70D5}" type="presParOf" srcId="{6DFC85FD-C279-4DEF-8451-E63C19B3642A}" destId="{E34E0619-A8B6-4FC5-BC45-9BFC47540ED2}" srcOrd="5" destOrd="0" presId="urn:microsoft.com/office/officeart/2005/8/layout/vProcess5"/>
    <dgm:cxn modelId="{6DECC02D-3D5B-4CF1-AE4A-53DDE41D9D27}" type="presParOf" srcId="{6DFC85FD-C279-4DEF-8451-E63C19B3642A}" destId="{3E16D670-8CE8-4003-BEFB-A13F4B2BA581}" srcOrd="6" destOrd="0" presId="urn:microsoft.com/office/officeart/2005/8/layout/vProcess5"/>
    <dgm:cxn modelId="{825E6ECF-1B48-4AF2-A8DC-F28E84ABE89C}" type="presParOf" srcId="{6DFC85FD-C279-4DEF-8451-E63C19B3642A}" destId="{1C213A7D-5EB8-4138-AF94-DEA4A0B6A3C8}" srcOrd="7" destOrd="0" presId="urn:microsoft.com/office/officeart/2005/8/layout/vProcess5"/>
    <dgm:cxn modelId="{C85482DB-E6B6-413B-B3EB-C1C22419BC20}" type="presParOf" srcId="{6DFC85FD-C279-4DEF-8451-E63C19B3642A}" destId="{C69A9A9F-D765-42DA-AA80-7040688C8F46}" srcOrd="8" destOrd="0" presId="urn:microsoft.com/office/officeart/2005/8/layout/vProcess5"/>
    <dgm:cxn modelId="{5168F9AE-2551-4107-AA77-157BB10A72DB}" type="presParOf" srcId="{6DFC85FD-C279-4DEF-8451-E63C19B3642A}" destId="{A6F2B8C4-4F2E-457B-BA2B-B0C0FDB5ED34}" srcOrd="9" destOrd="0" presId="urn:microsoft.com/office/officeart/2005/8/layout/vProcess5"/>
    <dgm:cxn modelId="{1F44AE47-15DA-4156-8365-8BB36CF54AF0}" type="presParOf" srcId="{6DFC85FD-C279-4DEF-8451-E63C19B3642A}" destId="{DB132B11-4B93-4CB6-AB3D-FC7557BCC84B}" srcOrd="10" destOrd="0" presId="urn:microsoft.com/office/officeart/2005/8/layout/vProcess5"/>
    <dgm:cxn modelId="{2038AF7C-2FE7-454A-9EF6-126DB872011C}" type="presParOf" srcId="{6DFC85FD-C279-4DEF-8451-E63C19B3642A}" destId="{057D400E-37DE-4F9E-B499-EC73D91809E9}" srcOrd="11" destOrd="0" presId="urn:microsoft.com/office/officeart/2005/8/layout/vProcess5"/>
    <dgm:cxn modelId="{FF916ECF-0D75-4F59-8A10-54FD47D2634E}" type="presParOf" srcId="{6DFC85FD-C279-4DEF-8451-E63C19B3642A}" destId="{5649B894-DAB8-438F-8C13-F2D062869CEC}" srcOrd="12" destOrd="0" presId="urn:microsoft.com/office/officeart/2005/8/layout/vProcess5"/>
    <dgm:cxn modelId="{133FD059-DE21-4144-A798-DB9D5D1CD500}" type="presParOf" srcId="{6DFC85FD-C279-4DEF-8451-E63C19B3642A}" destId="{0A198FB8-8B3A-4F0A-A767-830F3B9EBA9E}" srcOrd="13" destOrd="0" presId="urn:microsoft.com/office/officeart/2005/8/layout/vProcess5"/>
    <dgm:cxn modelId="{63B37328-2EB9-4EA6-A3AD-6F4DC43C18C9}" type="presParOf" srcId="{6DFC85FD-C279-4DEF-8451-E63C19B3642A}" destId="{788A84F4-C397-467B-861C-5908A0FF9DF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5329C-0770-4BD7-8640-DDCF2E03FAEC}">
      <dsp:nvSpPr>
        <dsp:cNvPr id="0" name=""/>
        <dsp:cNvSpPr/>
      </dsp:nvSpPr>
      <dsp:spPr>
        <a:xfrm>
          <a:off x="1423389" y="0"/>
          <a:ext cx="5626037" cy="5626037"/>
        </a:xfrm>
        <a:prstGeom prst="triangle">
          <a:avLst/>
        </a:prstGeom>
        <a:solidFill>
          <a:schemeClr val="bg2">
            <a:lumMod val="50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18AE2E7E-817A-46DC-8AB5-E00CF1F4D261}">
      <dsp:nvSpPr>
        <dsp:cNvPr id="0" name=""/>
        <dsp:cNvSpPr/>
      </dsp:nvSpPr>
      <dsp:spPr>
        <a:xfrm>
          <a:off x="4054146" y="563153"/>
          <a:ext cx="4021446" cy="799952"/>
        </a:xfrm>
        <a:prstGeom prst="round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t>El poder central desapareció y se fragmentó en los distintos feudos. </a:t>
          </a:r>
          <a:endParaRPr lang="es-ES" sz="1100" kern="1200" dirty="0"/>
        </a:p>
      </dsp:txBody>
      <dsp:txXfrm>
        <a:off x="4093196" y="602203"/>
        <a:ext cx="3943346" cy="721852"/>
      </dsp:txXfrm>
    </dsp:sp>
    <dsp:sp modelId="{1EC7CE3F-0B02-453D-B7E7-8AF8221EE050}">
      <dsp:nvSpPr>
        <dsp:cNvPr id="0" name=""/>
        <dsp:cNvSpPr/>
      </dsp:nvSpPr>
      <dsp:spPr>
        <a:xfrm>
          <a:off x="4082579" y="1463099"/>
          <a:ext cx="3964581" cy="799952"/>
        </a:xfrm>
        <a:prstGeom prst="round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t>En ellos, el señor acaparó las funciones propias del Estado; legislar, imponer impuestos y administrar justicia.</a:t>
          </a:r>
          <a:endParaRPr lang="es-ES" sz="1100" kern="1200" dirty="0"/>
        </a:p>
      </dsp:txBody>
      <dsp:txXfrm>
        <a:off x="4121629" y="1502149"/>
        <a:ext cx="3886481" cy="721852"/>
      </dsp:txXfrm>
    </dsp:sp>
    <dsp:sp modelId="{FB607572-05B8-429C-909E-3FACD56A0000}">
      <dsp:nvSpPr>
        <dsp:cNvPr id="0" name=""/>
        <dsp:cNvSpPr/>
      </dsp:nvSpPr>
      <dsp:spPr>
        <a:xfrm>
          <a:off x="4058004" y="2363045"/>
          <a:ext cx="4013730" cy="799952"/>
        </a:xfrm>
        <a:prstGeom prst="round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t>Los lazos de dependencia se hicieron personales: se originó la dependencia de un hombre con respecto al otro.</a:t>
          </a:r>
          <a:endParaRPr lang="es-ES" sz="1100" kern="1200" dirty="0"/>
        </a:p>
      </dsp:txBody>
      <dsp:txXfrm>
        <a:off x="4097054" y="2402095"/>
        <a:ext cx="3935630" cy="721852"/>
      </dsp:txXfrm>
    </dsp:sp>
    <dsp:sp modelId="{4D3789ED-529A-45D7-B354-373357F9A17B}">
      <dsp:nvSpPr>
        <dsp:cNvPr id="0" name=""/>
        <dsp:cNvSpPr/>
      </dsp:nvSpPr>
      <dsp:spPr>
        <a:xfrm>
          <a:off x="4082579" y="3262991"/>
          <a:ext cx="3964581" cy="799952"/>
        </a:xfrm>
        <a:prstGeom prst="round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t>La sociedad, fuertemente jerarquizada, fue dominada por dos grupos sociales; los privilegiados (reyes, nobles y clero) y los no privilegiados (vasallos).</a:t>
          </a:r>
          <a:endParaRPr lang="es-ES" sz="1100" kern="1200" dirty="0"/>
        </a:p>
      </dsp:txBody>
      <dsp:txXfrm>
        <a:off x="4121629" y="3302041"/>
        <a:ext cx="3886481" cy="721852"/>
      </dsp:txXfrm>
    </dsp:sp>
    <dsp:sp modelId="{A07C09B4-479F-4C14-92B1-137C01B0B96C}">
      <dsp:nvSpPr>
        <dsp:cNvPr id="0" name=""/>
        <dsp:cNvSpPr/>
      </dsp:nvSpPr>
      <dsp:spPr>
        <a:xfrm>
          <a:off x="4082579" y="4162937"/>
          <a:ext cx="3964581" cy="799952"/>
        </a:xfrm>
        <a:prstGeom prst="round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t>La Iglesia católica se consolidó como una institución de enorme poder religioso, político y económico.</a:t>
          </a:r>
          <a:endParaRPr lang="es-ES" sz="1100" kern="1200" dirty="0"/>
        </a:p>
      </dsp:txBody>
      <dsp:txXfrm>
        <a:off x="4121629" y="4201987"/>
        <a:ext cx="3886481" cy="721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CABC4-979C-4E7B-9727-E2ED3847FB65}">
      <dsp:nvSpPr>
        <dsp:cNvPr id="0" name=""/>
        <dsp:cNvSpPr/>
      </dsp:nvSpPr>
      <dsp:spPr>
        <a:xfrm rot="5400000">
          <a:off x="-297565" y="299119"/>
          <a:ext cx="1983773" cy="1388641"/>
        </a:xfrm>
        <a:prstGeom prst="chevron">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“El vasallaje”</a:t>
          </a:r>
        </a:p>
      </dsp:txBody>
      <dsp:txXfrm rot="-5400000">
        <a:off x="2" y="695874"/>
        <a:ext cx="1388641" cy="595132"/>
      </dsp:txXfrm>
    </dsp:sp>
    <dsp:sp modelId="{635C1BCC-AAD5-4DBD-91FC-50C93C19736F}">
      <dsp:nvSpPr>
        <dsp:cNvPr id="0" name=""/>
        <dsp:cNvSpPr/>
      </dsp:nvSpPr>
      <dsp:spPr>
        <a:xfrm rot="5400000">
          <a:off x="4598965" y="-3208770"/>
          <a:ext cx="1289452" cy="7710100"/>
        </a:xfrm>
        <a:prstGeom prst="round2Same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MX" sz="1200" kern="1200" dirty="0">
              <a:latin typeface="Arial" panose="020B0604020202020204" pitchFamily="34" charset="0"/>
              <a:cs typeface="Arial" panose="020B0604020202020204" pitchFamily="34" charset="0"/>
            </a:rPr>
            <a:t>Ser hombre de otro hombre”: Reflejaba el vínculo de relación más extendido. Pone en funcionamiento un tipo de relación basada en la dependencia personal.</a:t>
          </a:r>
          <a:endParaRPr lang="es-ES" sz="1200"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es-MX" sz="1200" i="1" kern="1200" dirty="0">
              <a:latin typeface="Arial" panose="020B0604020202020204" pitchFamily="34" charset="0"/>
              <a:cs typeface="Arial" panose="020B0604020202020204" pitchFamily="34" charset="0"/>
            </a:rPr>
            <a:t>“Homenaje”</a:t>
          </a:r>
          <a:r>
            <a:rPr lang="es-MX" sz="1200" kern="1200" dirty="0">
              <a:latin typeface="Arial" panose="020B0604020202020204" pitchFamily="34" charset="0"/>
              <a:cs typeface="Arial" panose="020B0604020202020204" pitchFamily="34" charset="0"/>
            </a:rPr>
            <a:t>: uno que quiere servir y ser protegido y otra que acepta ser jefe. El primero junta las manos y las coloca en las manos del otro que las mantiene cerradas; claro signo de sumisión. El personaje que ha sido venerado pronuncia unas palabras reconociendo al otro como allegado y protegido suyo, como su hombre.  Finalmente jefe y subordinado se besan en la boca como sello de reconciliación y de amistad.</a:t>
          </a:r>
          <a:endParaRPr lang="es-ES" sz="1200" kern="1200" dirty="0">
            <a:latin typeface="Arial" panose="020B0604020202020204" pitchFamily="34" charset="0"/>
            <a:cs typeface="Arial" panose="020B0604020202020204" pitchFamily="34" charset="0"/>
          </a:endParaRPr>
        </a:p>
      </dsp:txBody>
      <dsp:txXfrm rot="-5400000">
        <a:off x="1388641" y="64500"/>
        <a:ext cx="7647154" cy="1163560"/>
      </dsp:txXfrm>
    </dsp:sp>
    <dsp:sp modelId="{41F7A7F6-9286-45AC-80AA-CF619D0BB0F8}">
      <dsp:nvSpPr>
        <dsp:cNvPr id="0" name=""/>
        <dsp:cNvSpPr/>
      </dsp:nvSpPr>
      <dsp:spPr>
        <a:xfrm rot="5400000">
          <a:off x="-297565" y="2092213"/>
          <a:ext cx="1983773" cy="1388641"/>
        </a:xfrm>
        <a:prstGeom prst="chevron">
          <a:avLst/>
        </a:prstGeom>
        <a:solidFill>
          <a:schemeClr val="accent5">
            <a:hueOff val="2404066"/>
            <a:satOff val="-4882"/>
            <a:lumOff val="3137"/>
            <a:alphaOff val="0"/>
          </a:schemeClr>
        </a:solidFill>
        <a:ln w="15875" cap="rnd" cmpd="sng" algn="ctr">
          <a:solidFill>
            <a:schemeClr val="accent5">
              <a:hueOff val="2404066"/>
              <a:satOff val="-4882"/>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b="1" kern="1200" dirty="0"/>
        </a:p>
      </dsp:txBody>
      <dsp:txXfrm rot="-5400000">
        <a:off x="2" y="2488968"/>
        <a:ext cx="1388641" cy="595132"/>
      </dsp:txXfrm>
    </dsp:sp>
    <dsp:sp modelId="{E0BFB61F-5447-4503-8E2C-9BEBB37BD813}">
      <dsp:nvSpPr>
        <dsp:cNvPr id="0" name=""/>
        <dsp:cNvSpPr/>
      </dsp:nvSpPr>
      <dsp:spPr>
        <a:xfrm rot="5400000">
          <a:off x="4598965" y="-1397520"/>
          <a:ext cx="1289452" cy="7710100"/>
        </a:xfrm>
        <a:prstGeom prst="round2SameRect">
          <a:avLst/>
        </a:prstGeom>
        <a:solidFill>
          <a:schemeClr val="lt1">
            <a:alpha val="90000"/>
            <a:hueOff val="0"/>
            <a:satOff val="0"/>
            <a:lumOff val="0"/>
            <a:alphaOff val="0"/>
          </a:schemeClr>
        </a:solidFill>
        <a:ln w="15875" cap="rnd" cmpd="sng" algn="ctr">
          <a:solidFill>
            <a:schemeClr val="accent5">
              <a:hueOff val="2404066"/>
              <a:satOff val="-4882"/>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¿Cuál fue la importancia de la carta magna?</a:t>
          </a:r>
          <a:endParaRPr lang="es-E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S" sz="1200" kern="1200" dirty="0"/>
            <a:t>Por vez primera se limito el poder del rey</a:t>
          </a:r>
          <a:r>
            <a:rPr lang="es-MX" sz="1200" kern="1200" dirty="0">
              <a:latin typeface="Arial" panose="020B0604020202020204" pitchFamily="34" charset="0"/>
              <a:cs typeface="Arial" panose="020B0604020202020204" pitchFamily="34" charset="0"/>
            </a:rPr>
            <a:t>.</a:t>
          </a:r>
          <a:endParaRPr lang="es-ES" sz="1200" kern="1200" dirty="0">
            <a:latin typeface="Arial" panose="020B0604020202020204" pitchFamily="34" charset="0"/>
            <a:cs typeface="Arial" panose="020B0604020202020204" pitchFamily="34" charset="0"/>
          </a:endParaRPr>
        </a:p>
      </dsp:txBody>
      <dsp:txXfrm rot="-5400000">
        <a:off x="1388641" y="1875750"/>
        <a:ext cx="7647154" cy="1163560"/>
      </dsp:txXfrm>
    </dsp:sp>
    <dsp:sp modelId="{2DAD3296-082F-478C-A3D3-F26C1E26716F}">
      <dsp:nvSpPr>
        <dsp:cNvPr id="0" name=""/>
        <dsp:cNvSpPr/>
      </dsp:nvSpPr>
      <dsp:spPr>
        <a:xfrm rot="5400000">
          <a:off x="-297565" y="3885307"/>
          <a:ext cx="1983773" cy="1388641"/>
        </a:xfrm>
        <a:prstGeom prst="chevron">
          <a:avLst/>
        </a:prstGeom>
        <a:solidFill>
          <a:schemeClr val="accent5">
            <a:hueOff val="4808133"/>
            <a:satOff val="-9764"/>
            <a:lumOff val="6275"/>
            <a:alphaOff val="0"/>
          </a:schemeClr>
        </a:solid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“Diezmo”</a:t>
          </a:r>
          <a:endParaRPr lang="es-ES" sz="1600" b="1" kern="1200" dirty="0"/>
        </a:p>
      </dsp:txBody>
      <dsp:txXfrm rot="-5400000">
        <a:off x="2" y="4282062"/>
        <a:ext cx="1388641" cy="595132"/>
      </dsp:txXfrm>
    </dsp:sp>
    <dsp:sp modelId="{D0720E14-7BD4-4EC2-91A6-C3C5558BF006}">
      <dsp:nvSpPr>
        <dsp:cNvPr id="0" name=""/>
        <dsp:cNvSpPr/>
      </dsp:nvSpPr>
      <dsp:spPr>
        <a:xfrm rot="5400000">
          <a:off x="4598965" y="377417"/>
          <a:ext cx="1289452" cy="7710100"/>
        </a:xfrm>
        <a:prstGeom prst="round2SameRect">
          <a:avLst/>
        </a:prstGeom>
        <a:solidFill>
          <a:schemeClr val="lt1">
            <a:alpha val="90000"/>
            <a:hueOff val="0"/>
            <a:satOff val="0"/>
            <a:lumOff val="0"/>
            <a:alphaOff val="0"/>
          </a:schemeClr>
        </a:solid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MX" sz="1200" kern="1200" dirty="0">
              <a:latin typeface="Arial" panose="020B0604020202020204" pitchFamily="34" charset="0"/>
              <a:cs typeface="Arial" panose="020B0604020202020204" pitchFamily="34" charset="0"/>
            </a:rPr>
            <a:t>Era un impuesto de naturaleza feudal, percibido mayoritariamente, por la iglesia. Gravaba en torno al 10% de la producción agropecuaria bruta y estaba destinado al mantenimiento de los ministros de la religión y el culto divino.</a:t>
          </a:r>
          <a:endParaRPr lang="es-ES" sz="1200" kern="1200" dirty="0">
            <a:latin typeface="Arial" panose="020B0604020202020204" pitchFamily="34" charset="0"/>
            <a:cs typeface="Arial" panose="020B0604020202020204" pitchFamily="34" charset="0"/>
          </a:endParaRPr>
        </a:p>
      </dsp:txBody>
      <dsp:txXfrm rot="-5400000">
        <a:off x="1388641" y="3650687"/>
        <a:ext cx="7647154" cy="1163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FEB2-2437-4941-8317-D18D3DB4C3E3}">
      <dsp:nvSpPr>
        <dsp:cNvPr id="0" name=""/>
        <dsp:cNvSpPr/>
      </dsp:nvSpPr>
      <dsp:spPr>
        <a:xfrm>
          <a:off x="0" y="0"/>
          <a:ext cx="4862449" cy="711522"/>
        </a:xfrm>
        <a:prstGeom prst="roundRect">
          <a:avLst>
            <a:gd name="adj" fmla="val 10000"/>
          </a:avLst>
        </a:prstGeom>
        <a:solidFill>
          <a:schemeClr val="accent4">
            <a:tint val="70000"/>
            <a:lumMod val="104000"/>
          </a:schemeClr>
        </a:solidFill>
        <a:ln w="9525" cap="rnd" cmpd="sng" algn="ctr">
          <a:solidFill>
            <a:schemeClr val="accent4">
              <a:shade val="90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No hay otra forma de gobierno que la monarquía</a:t>
          </a:r>
        </a:p>
      </dsp:txBody>
      <dsp:txXfrm>
        <a:off x="20840" y="20840"/>
        <a:ext cx="4011412" cy="669842"/>
      </dsp:txXfrm>
    </dsp:sp>
    <dsp:sp modelId="{EA0F8BDE-6701-4AA7-B503-47508DDA1E02}">
      <dsp:nvSpPr>
        <dsp:cNvPr id="0" name=""/>
        <dsp:cNvSpPr/>
      </dsp:nvSpPr>
      <dsp:spPr>
        <a:xfrm>
          <a:off x="363105" y="810345"/>
          <a:ext cx="4862449" cy="711522"/>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No hay monarquía si no es paternal</a:t>
          </a:r>
        </a:p>
      </dsp:txBody>
      <dsp:txXfrm>
        <a:off x="383945" y="831185"/>
        <a:ext cx="3995175" cy="669842"/>
      </dsp:txXfrm>
    </dsp:sp>
    <dsp:sp modelId="{D63F7C2B-CB83-4DE4-9FE2-735F0B1441E3}">
      <dsp:nvSpPr>
        <dsp:cNvPr id="0" name=""/>
        <dsp:cNvSpPr/>
      </dsp:nvSpPr>
      <dsp:spPr>
        <a:xfrm>
          <a:off x="726210" y="1620690"/>
          <a:ext cx="4862449" cy="711522"/>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No hay monarquía si no es absoluta y hereditaria</a:t>
          </a:r>
        </a:p>
      </dsp:txBody>
      <dsp:txXfrm>
        <a:off x="747050" y="1641530"/>
        <a:ext cx="3995175" cy="669842"/>
      </dsp:txXfrm>
    </dsp:sp>
    <dsp:sp modelId="{B9DB9428-DADF-4EA0-B4B3-53675D1C2C8C}">
      <dsp:nvSpPr>
        <dsp:cNvPr id="0" name=""/>
        <dsp:cNvSpPr/>
      </dsp:nvSpPr>
      <dsp:spPr>
        <a:xfrm>
          <a:off x="1089315" y="2431035"/>
          <a:ext cx="4862449" cy="711522"/>
        </a:xfrm>
        <a:prstGeom prst="roundRect">
          <a:avLst>
            <a:gd name="adj" fmla="val 10000"/>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No existe la aristocracia ni la democracia</a:t>
          </a:r>
        </a:p>
      </dsp:txBody>
      <dsp:txXfrm>
        <a:off x="1110155" y="2451875"/>
        <a:ext cx="3995175" cy="669842"/>
      </dsp:txXfrm>
    </dsp:sp>
    <dsp:sp modelId="{1F9EB9DA-0E05-4DD5-94B0-A39A8AEB8D60}">
      <dsp:nvSpPr>
        <dsp:cNvPr id="0" name=""/>
        <dsp:cNvSpPr/>
      </dsp:nvSpPr>
      <dsp:spPr>
        <a:xfrm>
          <a:off x="1452420" y="3241381"/>
          <a:ext cx="4862449" cy="711522"/>
        </a:xfrm>
        <a:prstGeom prst="roundRect">
          <a:avLst>
            <a:gd name="adj" fmla="val 10000"/>
          </a:avLst>
        </a:prstGeom>
        <a:solidFill>
          <a:schemeClr val="accent4">
            <a:tint val="70000"/>
            <a:lumMod val="104000"/>
          </a:schemeClr>
        </a:solidFill>
        <a:ln w="9525" cap="rnd" cmpd="sng" algn="ctr">
          <a:solidFill>
            <a:schemeClr val="accent4">
              <a:shade val="90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La monarquía nunca puede ser tiranía</a:t>
          </a:r>
        </a:p>
      </dsp:txBody>
      <dsp:txXfrm>
        <a:off x="1473260" y="3262221"/>
        <a:ext cx="3995175" cy="669842"/>
      </dsp:txXfrm>
    </dsp:sp>
    <dsp:sp modelId="{5A23E79C-4EA6-4A05-96FD-D064D5B26BD4}">
      <dsp:nvSpPr>
        <dsp:cNvPr id="0" name=""/>
        <dsp:cNvSpPr/>
      </dsp:nvSpPr>
      <dsp:spPr>
        <a:xfrm>
          <a:off x="4399960" y="519806"/>
          <a:ext cx="462489" cy="462489"/>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ES" sz="2100" b="1" kern="1200"/>
        </a:p>
      </dsp:txBody>
      <dsp:txXfrm>
        <a:off x="4504020" y="519806"/>
        <a:ext cx="254369" cy="348023"/>
      </dsp:txXfrm>
    </dsp:sp>
    <dsp:sp modelId="{0D38837A-65C3-4F1A-AB89-09BB73A3E29B}">
      <dsp:nvSpPr>
        <dsp:cNvPr id="0" name=""/>
        <dsp:cNvSpPr/>
      </dsp:nvSpPr>
      <dsp:spPr>
        <a:xfrm>
          <a:off x="4763065" y="1330152"/>
          <a:ext cx="462489" cy="462489"/>
        </a:xfrm>
        <a:prstGeom prst="downArrow">
          <a:avLst>
            <a:gd name="adj1" fmla="val 55000"/>
            <a:gd name="adj2" fmla="val 45000"/>
          </a:avLst>
        </a:prstGeom>
        <a:solidFill>
          <a:schemeClr val="accent3">
            <a:tint val="40000"/>
            <a:alpha val="90000"/>
            <a:hueOff val="1076039"/>
            <a:satOff val="-2852"/>
            <a:lumOff val="-369"/>
            <a:alphaOff val="0"/>
          </a:schemeClr>
        </a:solidFill>
        <a:ln w="15875" cap="rnd" cmpd="sng" algn="ctr">
          <a:solidFill>
            <a:schemeClr val="accent3">
              <a:tint val="40000"/>
              <a:alpha val="90000"/>
              <a:hueOff val="1076039"/>
              <a:satOff val="-2852"/>
              <a:lumOff val="-3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ES" sz="2100" b="1" kern="1200"/>
        </a:p>
      </dsp:txBody>
      <dsp:txXfrm>
        <a:off x="4867125" y="1330152"/>
        <a:ext cx="254369" cy="348023"/>
      </dsp:txXfrm>
    </dsp:sp>
    <dsp:sp modelId="{04A707BC-B904-46FA-8670-D0B342C617CB}">
      <dsp:nvSpPr>
        <dsp:cNvPr id="0" name=""/>
        <dsp:cNvSpPr/>
      </dsp:nvSpPr>
      <dsp:spPr>
        <a:xfrm>
          <a:off x="5126170" y="2128638"/>
          <a:ext cx="462489" cy="462489"/>
        </a:xfrm>
        <a:prstGeom prst="downArrow">
          <a:avLst>
            <a:gd name="adj1" fmla="val 55000"/>
            <a:gd name="adj2" fmla="val 45000"/>
          </a:avLst>
        </a:prstGeom>
        <a:solidFill>
          <a:schemeClr val="accent3">
            <a:tint val="40000"/>
            <a:alpha val="90000"/>
            <a:hueOff val="2152077"/>
            <a:satOff val="-5704"/>
            <a:lumOff val="-739"/>
            <a:alphaOff val="0"/>
          </a:schemeClr>
        </a:solidFill>
        <a:ln w="15875" cap="rnd" cmpd="sng" algn="ctr">
          <a:solidFill>
            <a:schemeClr val="accent3">
              <a:tint val="40000"/>
              <a:alpha val="90000"/>
              <a:hueOff val="2152077"/>
              <a:satOff val="-5704"/>
              <a:lumOff val="-7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ES" sz="2100" b="1" kern="1200"/>
        </a:p>
      </dsp:txBody>
      <dsp:txXfrm>
        <a:off x="5230230" y="2128638"/>
        <a:ext cx="254369" cy="348023"/>
      </dsp:txXfrm>
    </dsp:sp>
    <dsp:sp modelId="{C0F2969E-B00F-42C3-8452-B0F00EA64E85}">
      <dsp:nvSpPr>
        <dsp:cNvPr id="0" name=""/>
        <dsp:cNvSpPr/>
      </dsp:nvSpPr>
      <dsp:spPr>
        <a:xfrm>
          <a:off x="5489275" y="2946889"/>
          <a:ext cx="462489" cy="462489"/>
        </a:xfrm>
        <a:prstGeom prst="downArrow">
          <a:avLst>
            <a:gd name="adj1" fmla="val 55000"/>
            <a:gd name="adj2" fmla="val 45000"/>
          </a:avLst>
        </a:prstGeom>
        <a:solidFill>
          <a:schemeClr val="accent3">
            <a:tint val="40000"/>
            <a:alpha val="90000"/>
            <a:hueOff val="3228116"/>
            <a:satOff val="-8556"/>
            <a:lumOff val="-1108"/>
            <a:alphaOff val="0"/>
          </a:schemeClr>
        </a:solidFill>
        <a:ln w="15875" cap="rnd" cmpd="sng" algn="ctr">
          <a:solidFill>
            <a:schemeClr val="accent3">
              <a:tint val="40000"/>
              <a:alpha val="90000"/>
              <a:hueOff val="3228116"/>
              <a:satOff val="-8556"/>
              <a:lumOff val="-11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ES" sz="2100" b="1" kern="1200"/>
        </a:p>
      </dsp:txBody>
      <dsp:txXfrm>
        <a:off x="5593335" y="2946889"/>
        <a:ext cx="254369" cy="348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B76EF-19E0-4A27-85D8-456E37B422F7}">
      <dsp:nvSpPr>
        <dsp:cNvPr id="0" name=""/>
        <dsp:cNvSpPr/>
      </dsp:nvSpPr>
      <dsp:spPr>
        <a:xfrm rot="4396374">
          <a:off x="1367106" y="1393536"/>
          <a:ext cx="6045380" cy="4215899"/>
        </a:xfrm>
        <a:prstGeom prst="swooshArrow">
          <a:avLst>
            <a:gd name="adj1" fmla="val 16310"/>
            <a:gd name="adj2" fmla="val 31370"/>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F95F5-FC07-448B-A58A-5E722E414F26}">
      <dsp:nvSpPr>
        <dsp:cNvPr id="0" name=""/>
        <dsp:cNvSpPr/>
      </dsp:nvSpPr>
      <dsp:spPr>
        <a:xfrm>
          <a:off x="3631724" y="1944025"/>
          <a:ext cx="152664" cy="152664"/>
        </a:xfrm>
        <a:prstGeom prst="ellipse">
          <a:avLst/>
        </a:prstGeom>
        <a:solidFill>
          <a:schemeClr val="accent1">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30FCA8-74B4-4A98-BF97-ADC068F14B62}">
      <dsp:nvSpPr>
        <dsp:cNvPr id="0" name=""/>
        <dsp:cNvSpPr/>
      </dsp:nvSpPr>
      <dsp:spPr>
        <a:xfrm>
          <a:off x="4677058" y="2787182"/>
          <a:ext cx="152664" cy="152664"/>
        </a:xfrm>
        <a:prstGeom prst="ellipse">
          <a:avLst/>
        </a:prstGeom>
        <a:solidFill>
          <a:schemeClr val="accent1">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54C538-029D-4859-B4DE-96D7D9317D5D}">
      <dsp:nvSpPr>
        <dsp:cNvPr id="0" name=""/>
        <dsp:cNvSpPr/>
      </dsp:nvSpPr>
      <dsp:spPr>
        <a:xfrm>
          <a:off x="5460480" y="3773201"/>
          <a:ext cx="152664" cy="152664"/>
        </a:xfrm>
        <a:prstGeom prst="ellipse">
          <a:avLst/>
        </a:prstGeom>
        <a:solidFill>
          <a:schemeClr val="accent1">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7F4B29-0E2F-4060-84D1-5D34B2FE888F}">
      <dsp:nvSpPr>
        <dsp:cNvPr id="0" name=""/>
        <dsp:cNvSpPr/>
      </dsp:nvSpPr>
      <dsp:spPr>
        <a:xfrm>
          <a:off x="890216" y="42499"/>
          <a:ext cx="2993461" cy="103547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just"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En 1988, se dieron las elecciones más competidas y controvertidas en la historia moderna del país. Los partidos de oposición en conjunto acusaron al gobierno de cometer un gran fraude electoral</a:t>
          </a:r>
          <a:endParaRPr lang="es-ES" sz="1200" b="1" kern="1200" dirty="0"/>
        </a:p>
      </dsp:txBody>
      <dsp:txXfrm>
        <a:off x="890216" y="42499"/>
        <a:ext cx="2993461" cy="1035476"/>
      </dsp:txXfrm>
    </dsp:sp>
    <dsp:sp modelId="{C258EABD-2989-4C3E-9865-E00E1C9381B8}">
      <dsp:nvSpPr>
        <dsp:cNvPr id="0" name=""/>
        <dsp:cNvSpPr/>
      </dsp:nvSpPr>
      <dsp:spPr>
        <a:xfrm>
          <a:off x="4433943" y="1553494"/>
          <a:ext cx="2866785" cy="799246"/>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just"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Crecimiento de la oposición de izquierda. El PRI pierde la mayoría calificada en la Cámara de Diputados</a:t>
          </a:r>
          <a:endParaRPr lang="es-ES" sz="1200" b="1" kern="1200" dirty="0"/>
        </a:p>
      </dsp:txBody>
      <dsp:txXfrm>
        <a:off x="4433943" y="1553494"/>
        <a:ext cx="2866785" cy="799246"/>
      </dsp:txXfrm>
    </dsp:sp>
    <dsp:sp modelId="{B22DCE55-4177-49A0-9321-55847B5AC45C}">
      <dsp:nvSpPr>
        <dsp:cNvPr id="0" name=""/>
        <dsp:cNvSpPr/>
      </dsp:nvSpPr>
      <dsp:spPr>
        <a:xfrm>
          <a:off x="1065238" y="2489226"/>
          <a:ext cx="2856254" cy="748578"/>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r"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Triunfo del PAN en las elecciones para gobernador de Baja California en 1989</a:t>
          </a:r>
          <a:endParaRPr lang="es-ES" sz="1200" b="1" kern="1200" dirty="0"/>
        </a:p>
      </dsp:txBody>
      <dsp:txXfrm>
        <a:off x="1065238" y="2489226"/>
        <a:ext cx="2856254" cy="748578"/>
      </dsp:txXfrm>
    </dsp:sp>
    <dsp:sp modelId="{AAC52A0E-DB21-4253-BA1A-84DB4228C93A}">
      <dsp:nvSpPr>
        <dsp:cNvPr id="0" name=""/>
        <dsp:cNvSpPr/>
      </dsp:nvSpPr>
      <dsp:spPr>
        <a:xfrm>
          <a:off x="6223545" y="3531004"/>
          <a:ext cx="2766442" cy="637057"/>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just"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En 1991, el PRI se recuperó en las elecciones intermedias</a:t>
          </a:r>
          <a:endParaRPr lang="es-ES" sz="1200" b="1" kern="1200" dirty="0"/>
        </a:p>
      </dsp:txBody>
      <dsp:txXfrm>
        <a:off x="6223545" y="3531004"/>
        <a:ext cx="2766442" cy="637057"/>
      </dsp:txXfrm>
    </dsp:sp>
    <dsp:sp modelId="{7684121F-2181-492F-A497-A745E255B2A0}">
      <dsp:nvSpPr>
        <dsp:cNvPr id="0" name=""/>
        <dsp:cNvSpPr/>
      </dsp:nvSpPr>
      <dsp:spPr>
        <a:xfrm>
          <a:off x="4813476" y="5882496"/>
          <a:ext cx="3851634" cy="1120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0" lvl="0" indent="0" algn="ctr" defTabSz="533400">
            <a:lnSpc>
              <a:spcPct val="90000"/>
            </a:lnSpc>
            <a:spcBef>
              <a:spcPct val="0"/>
            </a:spcBef>
            <a:spcAft>
              <a:spcPct val="35000"/>
            </a:spcAft>
            <a:buNone/>
          </a:pPr>
          <a:r>
            <a:rPr lang="es-ES" sz="1200" kern="1200" dirty="0" err="1">
              <a:solidFill>
                <a:schemeClr val="bg1"/>
              </a:solidFill>
            </a:rPr>
            <a:t>ffd</a:t>
          </a:r>
          <a:endParaRPr lang="es-ES" sz="1200" kern="1200" dirty="0">
            <a:solidFill>
              <a:schemeClr val="bg1"/>
            </a:solidFill>
          </a:endParaRPr>
        </a:p>
      </dsp:txBody>
      <dsp:txXfrm>
        <a:off x="4813476" y="5882496"/>
        <a:ext cx="3851634" cy="1120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09BAC-6BEA-44ED-87B1-F0AA93DDF160}">
      <dsp:nvSpPr>
        <dsp:cNvPr id="0" name=""/>
        <dsp:cNvSpPr/>
      </dsp:nvSpPr>
      <dsp:spPr>
        <a:xfrm rot="4396374">
          <a:off x="964359" y="1334858"/>
          <a:ext cx="5790827" cy="4038380"/>
        </a:xfrm>
        <a:prstGeom prst="swooshArrow">
          <a:avLst>
            <a:gd name="adj1" fmla="val 16310"/>
            <a:gd name="adj2" fmla="val 31370"/>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D794F-519A-4265-A9EF-D76FB3CE9864}">
      <dsp:nvSpPr>
        <dsp:cNvPr id="0" name=""/>
        <dsp:cNvSpPr/>
      </dsp:nvSpPr>
      <dsp:spPr>
        <a:xfrm>
          <a:off x="3380814" y="2041945"/>
          <a:ext cx="146236" cy="146236"/>
        </a:xfrm>
        <a:prstGeom prst="ellipse">
          <a:avLst/>
        </a:prstGeom>
        <a:solidFill>
          <a:schemeClr val="accent1">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A4F97-F32F-4E45-9407-7BAE64B4E18F}">
      <dsp:nvSpPr>
        <dsp:cNvPr id="0" name=""/>
        <dsp:cNvSpPr/>
      </dsp:nvSpPr>
      <dsp:spPr>
        <a:xfrm>
          <a:off x="4654414" y="3283613"/>
          <a:ext cx="146236" cy="146236"/>
        </a:xfrm>
        <a:prstGeom prst="ellipse">
          <a:avLst/>
        </a:prstGeom>
        <a:solidFill>
          <a:schemeClr val="accent1">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DCC8A-C1DB-4199-AC10-EA26C6C2B271}">
      <dsp:nvSpPr>
        <dsp:cNvPr id="0" name=""/>
        <dsp:cNvSpPr/>
      </dsp:nvSpPr>
      <dsp:spPr>
        <a:xfrm>
          <a:off x="648400" y="292972"/>
          <a:ext cx="2730195" cy="798521"/>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Había cambiado la política económica y se incrementó la exigencia internacional de democratizar al país</a:t>
          </a:r>
          <a:endParaRPr lang="es-ES" sz="1400" b="1" kern="1200" dirty="0"/>
        </a:p>
      </dsp:txBody>
      <dsp:txXfrm>
        <a:off x="648400" y="292972"/>
        <a:ext cx="2730195" cy="798521"/>
      </dsp:txXfrm>
    </dsp:sp>
    <dsp:sp modelId="{2459B60F-AA2A-4A67-93D3-9CFA2AF1A9F4}">
      <dsp:nvSpPr>
        <dsp:cNvPr id="0" name=""/>
        <dsp:cNvSpPr/>
      </dsp:nvSpPr>
      <dsp:spPr>
        <a:xfrm>
          <a:off x="4133644" y="1807488"/>
          <a:ext cx="3763242" cy="507582"/>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En 1994 entró en vigor el Tratado del Libre Comercio de América del Norte</a:t>
          </a:r>
          <a:endParaRPr lang="es-ES" sz="1400" b="1" kern="1200" dirty="0"/>
        </a:p>
      </dsp:txBody>
      <dsp:txXfrm>
        <a:off x="4133644" y="1807488"/>
        <a:ext cx="3763242" cy="507582"/>
      </dsp:txXfrm>
    </dsp:sp>
    <dsp:sp modelId="{A6912F8A-3D2A-48A4-8D16-BB78E845BAE4}">
      <dsp:nvSpPr>
        <dsp:cNvPr id="0" name=""/>
        <dsp:cNvSpPr/>
      </dsp:nvSpPr>
      <dsp:spPr>
        <a:xfrm>
          <a:off x="384971" y="3033568"/>
          <a:ext cx="3689453" cy="817325"/>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r"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En 1994 surge el movimiento del EZLN y es asesinado el candidato del PRI a la presidencia de la República</a:t>
          </a:r>
          <a:endParaRPr lang="es-ES" sz="1400" b="1" kern="1200" dirty="0"/>
        </a:p>
      </dsp:txBody>
      <dsp:txXfrm>
        <a:off x="384971" y="3033568"/>
        <a:ext cx="3689453" cy="817325"/>
      </dsp:txXfrm>
    </dsp:sp>
    <dsp:sp modelId="{75C6A7E5-CCDD-4D7E-A638-21E0B3A1DE62}">
      <dsp:nvSpPr>
        <dsp:cNvPr id="0" name=""/>
        <dsp:cNvSpPr/>
      </dsp:nvSpPr>
      <dsp:spPr>
        <a:xfrm>
          <a:off x="4257311" y="5815947"/>
          <a:ext cx="3689453" cy="624411"/>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Profunda crisis económica, debido a la devaluación del peso respecto al dólar en 1995</a:t>
          </a:r>
          <a:endParaRPr lang="es-ES" sz="1400" b="1" kern="1200" dirty="0"/>
        </a:p>
      </dsp:txBody>
      <dsp:txXfrm>
        <a:off x="4257311" y="5815947"/>
        <a:ext cx="3689453" cy="624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9C371-2CE3-4FBD-8518-2AA4093F18DA}">
      <dsp:nvSpPr>
        <dsp:cNvPr id="0" name=""/>
        <dsp:cNvSpPr/>
      </dsp:nvSpPr>
      <dsp:spPr>
        <a:xfrm rot="5400000">
          <a:off x="728293" y="1728447"/>
          <a:ext cx="1528662" cy="1740328"/>
        </a:xfrm>
        <a:prstGeom prst="bentUpArrow">
          <a:avLst>
            <a:gd name="adj1" fmla="val 32840"/>
            <a:gd name="adj2" fmla="val 25000"/>
            <a:gd name="adj3" fmla="val 35780"/>
          </a:avLst>
        </a:prstGeom>
        <a:solidFill>
          <a:schemeClr val="lt1"/>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22A4632-2CDC-4145-8BA7-14A402DFC32B}">
      <dsp:nvSpPr>
        <dsp:cNvPr id="0" name=""/>
        <dsp:cNvSpPr/>
      </dsp:nvSpPr>
      <dsp:spPr>
        <a:xfrm>
          <a:off x="323290" y="33894"/>
          <a:ext cx="2573367" cy="1801273"/>
        </a:xfrm>
        <a:prstGeom prst="roundRect">
          <a:avLst>
            <a:gd name="adj" fmla="val 16670"/>
          </a:avLst>
        </a:prstGeom>
        <a:solidFill>
          <a:schemeClr val="accent6">
            <a:lumMod val="60000"/>
            <a:lumOff val="40000"/>
          </a:schemeClr>
        </a:solidFill>
        <a:ln w="15875"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Instituto Federal Electoral</a:t>
          </a:r>
          <a:endParaRPr lang="es-ES" sz="2000" b="1" kern="1200" dirty="0"/>
        </a:p>
      </dsp:txBody>
      <dsp:txXfrm>
        <a:off x="411237" y="121841"/>
        <a:ext cx="2397473" cy="1625379"/>
      </dsp:txXfrm>
    </dsp:sp>
    <dsp:sp modelId="{74326171-49B6-45E9-821E-5072FC8C9BAC}">
      <dsp:nvSpPr>
        <dsp:cNvPr id="0" name=""/>
        <dsp:cNvSpPr/>
      </dsp:nvSpPr>
      <dsp:spPr>
        <a:xfrm>
          <a:off x="2896658" y="205686"/>
          <a:ext cx="1871622" cy="1455868"/>
        </a:xfrm>
        <a:prstGeom prst="rect">
          <a:avLst/>
        </a:prstGeom>
        <a:noFill/>
        <a:ln>
          <a:noFill/>
        </a:ln>
        <a:effectLst/>
      </dsp:spPr>
      <dsp:style>
        <a:lnRef idx="0">
          <a:scrgbClr r="0" g="0" b="0"/>
        </a:lnRef>
        <a:fillRef idx="0">
          <a:scrgbClr r="0" g="0" b="0"/>
        </a:fillRef>
        <a:effectRef idx="0">
          <a:scrgbClr r="0" g="0" b="0"/>
        </a:effectRef>
        <a:fontRef idx="minor"/>
      </dsp:style>
    </dsp:sp>
    <dsp:sp modelId="{B4A22E1C-BE7B-439A-8108-82F5B9C2AF60}">
      <dsp:nvSpPr>
        <dsp:cNvPr id="0" name=""/>
        <dsp:cNvSpPr/>
      </dsp:nvSpPr>
      <dsp:spPr>
        <a:xfrm rot="5400000">
          <a:off x="2861888" y="3751871"/>
          <a:ext cx="1528662" cy="1740328"/>
        </a:xfrm>
        <a:prstGeom prst="bentUpArrow">
          <a:avLst>
            <a:gd name="adj1" fmla="val 32840"/>
            <a:gd name="adj2" fmla="val 25000"/>
            <a:gd name="adj3" fmla="val 35780"/>
          </a:avLst>
        </a:prstGeom>
        <a:solidFill>
          <a:schemeClr val="lt1"/>
        </a:solidFill>
        <a:ln w="15875"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8B47A588-855F-47C3-B3AD-9535DAF865E8}">
      <dsp:nvSpPr>
        <dsp:cNvPr id="0" name=""/>
        <dsp:cNvSpPr/>
      </dsp:nvSpPr>
      <dsp:spPr>
        <a:xfrm>
          <a:off x="2456886" y="2057319"/>
          <a:ext cx="2573367" cy="1801273"/>
        </a:xfrm>
        <a:prstGeom prst="roundRect">
          <a:avLst>
            <a:gd name="adj" fmla="val 16670"/>
          </a:avLst>
        </a:prstGeom>
        <a:solidFill>
          <a:schemeClr val="accent1">
            <a:lumMod val="75000"/>
          </a:schemeClr>
        </a:solidFill>
        <a:ln w="15875"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Arial" panose="020B0604020202020204" pitchFamily="34" charset="0"/>
              <a:cs typeface="Arial" panose="020B0604020202020204" pitchFamily="34" charset="0"/>
            </a:rPr>
            <a:t>Consejo General</a:t>
          </a:r>
        </a:p>
      </dsp:txBody>
      <dsp:txXfrm>
        <a:off x="2544833" y="2145266"/>
        <a:ext cx="2397473" cy="1625379"/>
      </dsp:txXfrm>
    </dsp:sp>
    <dsp:sp modelId="{2CE8E699-A4A7-4BFF-B128-C9048CC7241D}">
      <dsp:nvSpPr>
        <dsp:cNvPr id="0" name=""/>
        <dsp:cNvSpPr/>
      </dsp:nvSpPr>
      <dsp:spPr>
        <a:xfrm>
          <a:off x="5030253" y="2229111"/>
          <a:ext cx="1871622" cy="1455868"/>
        </a:xfrm>
        <a:prstGeom prst="rect">
          <a:avLst/>
        </a:prstGeom>
        <a:noFill/>
        <a:ln>
          <a:noFill/>
        </a:ln>
        <a:effectLst/>
      </dsp:spPr>
      <dsp:style>
        <a:lnRef idx="0">
          <a:scrgbClr r="0" g="0" b="0"/>
        </a:lnRef>
        <a:fillRef idx="0">
          <a:scrgbClr r="0" g="0" b="0"/>
        </a:fillRef>
        <a:effectRef idx="0">
          <a:scrgbClr r="0" g="0" b="0"/>
        </a:effectRef>
        <a:fontRef idx="minor"/>
      </dsp:style>
    </dsp:sp>
    <dsp:sp modelId="{060D2C0A-85B7-4F2A-8152-5662312966C4}">
      <dsp:nvSpPr>
        <dsp:cNvPr id="0" name=""/>
        <dsp:cNvSpPr/>
      </dsp:nvSpPr>
      <dsp:spPr>
        <a:xfrm>
          <a:off x="4623729" y="4080743"/>
          <a:ext cx="4187666" cy="1801273"/>
        </a:xfrm>
        <a:prstGeom prst="roundRect">
          <a:avLst>
            <a:gd name="adj" fmla="val 16670"/>
          </a:avLst>
        </a:prstGeom>
        <a:solidFill>
          <a:schemeClr val="accent2">
            <a:lumMod val="60000"/>
            <a:lumOff val="40000"/>
          </a:schemeClr>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b="1" kern="1200" dirty="0"/>
            <a:t>-</a:t>
          </a:r>
          <a:r>
            <a:rPr lang="es-ES" sz="1200" b="0" kern="1200" dirty="0">
              <a:latin typeface="Arial" panose="020B0604020202020204" pitchFamily="34" charset="0"/>
              <a:cs typeface="Arial" panose="020B0604020202020204" pitchFamily="34" charset="0"/>
            </a:rPr>
            <a:t>Presidente del Consejo General (Secretario de Gobernación).</a:t>
          </a:r>
        </a:p>
        <a:p>
          <a:pPr marL="0" lvl="0" indent="0" algn="just" defTabSz="533400">
            <a:lnSpc>
              <a:spcPct val="90000"/>
            </a:lnSpc>
            <a:spcBef>
              <a:spcPct val="0"/>
            </a:spcBef>
            <a:spcAft>
              <a:spcPct val="35000"/>
            </a:spcAft>
            <a:buNone/>
          </a:pPr>
          <a:r>
            <a:rPr lang="es-ES" sz="1200" b="0" kern="1200" dirty="0">
              <a:latin typeface="Arial" panose="020B0604020202020204" pitchFamily="34" charset="0"/>
              <a:cs typeface="Arial" panose="020B0604020202020204" pitchFamily="34" charset="0"/>
            </a:rPr>
            <a:t>-6 consejeros ciudadanos (propuestos por las fracciones </a:t>
          </a:r>
          <a:r>
            <a:rPr lang="es-MX" sz="1200" b="0" kern="1200" dirty="0">
              <a:latin typeface="Arial" panose="020B0604020202020204" pitchFamily="34" charset="0"/>
              <a:cs typeface="Arial" panose="020B0604020202020204" pitchFamily="34" charset="0"/>
            </a:rPr>
            <a:t>partidarias en la Cámara de Diputados y electos por el voto de las dos terceras partes de ésta). Con derecho de voz y voto. </a:t>
          </a:r>
          <a:endParaRPr lang="es-ES" sz="1200" b="0" kern="1200" dirty="0">
            <a:latin typeface="Arial" panose="020B0604020202020204" pitchFamily="34" charset="0"/>
            <a:cs typeface="Arial" panose="020B0604020202020204" pitchFamily="34" charset="0"/>
          </a:endParaRPr>
        </a:p>
        <a:p>
          <a:pPr marL="0" lvl="0" indent="0" algn="just" defTabSz="533400">
            <a:lnSpc>
              <a:spcPct val="90000"/>
            </a:lnSpc>
            <a:spcBef>
              <a:spcPct val="0"/>
            </a:spcBef>
            <a:spcAft>
              <a:spcPct val="35000"/>
            </a:spcAft>
            <a:buNone/>
          </a:pPr>
          <a:r>
            <a:rPr lang="es-MX" sz="1200" b="0" kern="1200" dirty="0">
              <a:latin typeface="Arial" panose="020B0604020202020204" pitchFamily="34" charset="0"/>
              <a:cs typeface="Arial" panose="020B0604020202020204" pitchFamily="34" charset="0"/>
            </a:rPr>
            <a:t>-Duración en el cargo: 8 años.</a:t>
          </a:r>
          <a:endParaRPr lang="es-ES" sz="1200" b="0" kern="1200" dirty="0">
            <a:latin typeface="Arial" panose="020B0604020202020204" pitchFamily="34" charset="0"/>
            <a:cs typeface="Arial" panose="020B0604020202020204" pitchFamily="34" charset="0"/>
          </a:endParaRPr>
        </a:p>
        <a:p>
          <a:pPr marL="0" lvl="0" indent="0" algn="just" defTabSz="533400">
            <a:lnSpc>
              <a:spcPct val="90000"/>
            </a:lnSpc>
            <a:spcBef>
              <a:spcPct val="0"/>
            </a:spcBef>
            <a:spcAft>
              <a:spcPct val="35000"/>
            </a:spcAft>
            <a:buNone/>
          </a:pPr>
          <a:r>
            <a:rPr lang="es-ES" sz="1200" b="0" kern="1200" dirty="0">
              <a:latin typeface="Arial" panose="020B0604020202020204" pitchFamily="34" charset="0"/>
              <a:cs typeface="Arial" panose="020B0604020202020204" pitchFamily="34" charset="0"/>
            </a:rPr>
            <a:t>-1 representante de cada partido </a:t>
          </a:r>
          <a:r>
            <a:rPr lang="es-MX" sz="1200" b="0" kern="1200" dirty="0">
              <a:latin typeface="Arial" panose="020B0604020202020204" pitchFamily="34" charset="0"/>
              <a:cs typeface="Arial" panose="020B0604020202020204" pitchFamily="34" charset="0"/>
            </a:rPr>
            <a:t>político (sin voto pero con voz).</a:t>
          </a:r>
          <a:endParaRPr lang="es-ES" sz="1200" b="0" kern="1200" dirty="0">
            <a:latin typeface="Arial" panose="020B0604020202020204" pitchFamily="34" charset="0"/>
            <a:cs typeface="Arial" panose="020B0604020202020204" pitchFamily="34" charset="0"/>
          </a:endParaRPr>
        </a:p>
      </dsp:txBody>
      <dsp:txXfrm>
        <a:off x="4711676" y="4168690"/>
        <a:ext cx="4011772" cy="16253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87937-6A86-4B72-95C6-48711F955EE2}">
      <dsp:nvSpPr>
        <dsp:cNvPr id="0" name=""/>
        <dsp:cNvSpPr/>
      </dsp:nvSpPr>
      <dsp:spPr>
        <a:xfrm>
          <a:off x="198271" y="242630"/>
          <a:ext cx="4740622" cy="2104539"/>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3432" tIns="49530" rIns="49530" bIns="49530" numCol="1" spcCol="1270" anchor="ctr" anchorCtr="0">
          <a:noAutofit/>
        </a:bodyPr>
        <a:lstStyle/>
        <a:p>
          <a:pPr marL="0" lvl="0" indent="0" algn="l" defTabSz="577850">
            <a:lnSpc>
              <a:spcPct val="90000"/>
            </a:lnSpc>
            <a:spcBef>
              <a:spcPct val="0"/>
            </a:spcBef>
            <a:spcAft>
              <a:spcPct val="35000"/>
            </a:spcAft>
            <a:buNone/>
          </a:pPr>
          <a:r>
            <a:rPr lang="es-MX" sz="1300" b="1" i="0" kern="1200" dirty="0"/>
            <a:t>República democrática y representativa.</a:t>
          </a:r>
          <a:endParaRPr lang="es-MX" sz="1300" b="0" i="0" kern="1200" dirty="0"/>
        </a:p>
        <a:p>
          <a:pPr marL="0" lvl="0" indent="0" algn="l" defTabSz="577850">
            <a:lnSpc>
              <a:spcPct val="90000"/>
            </a:lnSpc>
            <a:spcBef>
              <a:spcPct val="0"/>
            </a:spcBef>
            <a:spcAft>
              <a:spcPct val="35000"/>
            </a:spcAft>
            <a:buNone/>
          </a:pPr>
          <a:r>
            <a:rPr lang="es-ES" sz="1300" b="1" i="0" kern="1200" dirty="0"/>
            <a:t>La vida pública interesa a toda la ciudadanía, quienes participan activamente.</a:t>
          </a:r>
        </a:p>
        <a:p>
          <a:pPr marL="0" lvl="0" indent="0" algn="l" defTabSz="577850">
            <a:lnSpc>
              <a:spcPct val="90000"/>
            </a:lnSpc>
            <a:spcBef>
              <a:spcPct val="0"/>
            </a:spcBef>
            <a:spcAft>
              <a:spcPct val="35000"/>
            </a:spcAft>
            <a:buNone/>
          </a:pPr>
          <a:r>
            <a:rPr lang="es-ES" sz="1300" b="1" i="0" kern="1200" dirty="0"/>
            <a:t>República significa “la cosa pública”. Los asuntos públicos son de interés para todas las ciudadanas y ciudadanos. El pueblo tiene el derecho a votar y a participar activamente en la vida política</a:t>
          </a:r>
          <a:endParaRPr lang="es-MX" sz="1300" b="1" kern="1200" dirty="0"/>
        </a:p>
      </dsp:txBody>
      <dsp:txXfrm>
        <a:off x="198271" y="242630"/>
        <a:ext cx="4740622" cy="2104539"/>
      </dsp:txXfrm>
    </dsp:sp>
    <dsp:sp modelId="{F5BADD38-6666-4D5B-BEEF-FDB422DDD5DE}">
      <dsp:nvSpPr>
        <dsp:cNvPr id="0" name=""/>
        <dsp:cNvSpPr/>
      </dsp:nvSpPr>
      <dsp:spPr>
        <a:xfrm>
          <a:off x="745" y="340192"/>
          <a:ext cx="1037011" cy="155551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71000" r="-7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30584-2E71-47A7-834D-F720916AC278}">
      <dsp:nvSpPr>
        <dsp:cNvPr id="0" name=""/>
        <dsp:cNvSpPr/>
      </dsp:nvSpPr>
      <dsp:spPr>
        <a:xfrm>
          <a:off x="5361856" y="223120"/>
          <a:ext cx="4740622" cy="214356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3432" tIns="49530" rIns="49530" bIns="49530" numCol="1" spcCol="1270" anchor="ctr" anchorCtr="0">
          <a:noAutofit/>
        </a:bodyPr>
        <a:lstStyle/>
        <a:p>
          <a:pPr marL="0" lvl="0" indent="0" algn="l" defTabSz="577850">
            <a:lnSpc>
              <a:spcPct val="90000"/>
            </a:lnSpc>
            <a:spcBef>
              <a:spcPct val="0"/>
            </a:spcBef>
            <a:spcAft>
              <a:spcPct val="35000"/>
            </a:spcAft>
            <a:buNone/>
          </a:pPr>
          <a:r>
            <a:rPr lang="es-MX" sz="1300" b="1" i="0" kern="1200" dirty="0"/>
            <a:t>Federalismo.</a:t>
          </a:r>
          <a:endParaRPr lang="es-MX" sz="1300" b="0" i="0" kern="1200" dirty="0"/>
        </a:p>
        <a:p>
          <a:pPr marL="0" lvl="0" indent="0" algn="l" defTabSz="577850">
            <a:lnSpc>
              <a:spcPct val="90000"/>
            </a:lnSpc>
            <a:spcBef>
              <a:spcPct val="0"/>
            </a:spcBef>
            <a:spcAft>
              <a:spcPct val="35000"/>
            </a:spcAft>
            <a:buNone/>
          </a:pPr>
          <a:r>
            <a:rPr lang="es-ES" sz="1300" b="1" i="0" kern="1200" dirty="0"/>
            <a:t>El poder no se centraliza en una sola región del país</a:t>
          </a:r>
        </a:p>
        <a:p>
          <a:pPr marL="0" lvl="0" indent="0" algn="l" defTabSz="577850">
            <a:lnSpc>
              <a:spcPct val="90000"/>
            </a:lnSpc>
            <a:spcBef>
              <a:spcPct val="0"/>
            </a:spcBef>
            <a:spcAft>
              <a:spcPct val="35000"/>
            </a:spcAft>
            <a:buNone/>
          </a:pPr>
          <a:r>
            <a:rPr lang="es-ES" sz="1300" b="1" i="0" kern="1200" dirty="0"/>
            <a:t>Los estados de la federación son soberanos y están unidos mediante un pacto federal.</a:t>
          </a:r>
        </a:p>
        <a:p>
          <a:pPr marL="0" lvl="0" indent="0" algn="l" defTabSz="577850">
            <a:lnSpc>
              <a:spcPct val="90000"/>
            </a:lnSpc>
            <a:spcBef>
              <a:spcPct val="0"/>
            </a:spcBef>
            <a:spcAft>
              <a:spcPct val="35000"/>
            </a:spcAft>
            <a:buNone/>
          </a:pPr>
          <a:r>
            <a:rPr lang="es-ES" sz="1300" b="1" i="0" kern="1200" dirty="0"/>
            <a:t>Los estados tienen libertad para decidir sobre sus asuntos.</a:t>
          </a:r>
        </a:p>
        <a:p>
          <a:pPr marL="0" lvl="0" indent="0" algn="l" defTabSz="577850">
            <a:lnSpc>
              <a:spcPct val="90000"/>
            </a:lnSpc>
            <a:spcBef>
              <a:spcPct val="0"/>
            </a:spcBef>
            <a:spcAft>
              <a:spcPct val="35000"/>
            </a:spcAft>
            <a:buNone/>
          </a:pPr>
          <a:endParaRPr lang="es-MX" sz="1300" kern="1200" dirty="0"/>
        </a:p>
      </dsp:txBody>
      <dsp:txXfrm>
        <a:off x="5361856" y="223120"/>
        <a:ext cx="4740622" cy="2143561"/>
      </dsp:txXfrm>
    </dsp:sp>
    <dsp:sp modelId="{88C205AF-F4F4-4581-B3EA-43878AA3D0DC}">
      <dsp:nvSpPr>
        <dsp:cNvPr id="0" name=""/>
        <dsp:cNvSpPr/>
      </dsp:nvSpPr>
      <dsp:spPr>
        <a:xfrm>
          <a:off x="5164330" y="340192"/>
          <a:ext cx="1037011" cy="155551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090C0-AD3C-4C71-A0D8-D68BBCF72DDF}">
      <dsp:nvSpPr>
        <dsp:cNvPr id="0" name=""/>
        <dsp:cNvSpPr/>
      </dsp:nvSpPr>
      <dsp:spPr>
        <a:xfrm>
          <a:off x="2780063" y="2592644"/>
          <a:ext cx="4740622" cy="179657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03432" tIns="49530" rIns="49530" bIns="49530" numCol="1" spcCol="1270" anchor="ctr" anchorCtr="0">
          <a:noAutofit/>
        </a:bodyPr>
        <a:lstStyle/>
        <a:p>
          <a:pPr marL="0" lvl="0" indent="0" algn="l" defTabSz="577850">
            <a:lnSpc>
              <a:spcPct val="90000"/>
            </a:lnSpc>
            <a:spcBef>
              <a:spcPct val="0"/>
            </a:spcBef>
            <a:spcAft>
              <a:spcPct val="35000"/>
            </a:spcAft>
            <a:buNone/>
          </a:pPr>
          <a:r>
            <a:rPr lang="es-MX" sz="1300" b="1" i="0" kern="1200" dirty="0"/>
            <a:t>división de poderes.</a:t>
          </a:r>
          <a:endParaRPr lang="es-MX" sz="1300" b="0" i="0" kern="1200" dirty="0"/>
        </a:p>
        <a:p>
          <a:pPr marL="0" lvl="0" indent="0" algn="l" defTabSz="577850">
            <a:lnSpc>
              <a:spcPct val="90000"/>
            </a:lnSpc>
            <a:spcBef>
              <a:spcPct val="0"/>
            </a:spcBef>
            <a:spcAft>
              <a:spcPct val="35000"/>
            </a:spcAft>
            <a:buNone/>
          </a:pPr>
          <a:r>
            <a:rPr lang="es-ES" sz="1300" b="1" i="0" kern="1200" dirty="0"/>
            <a:t>El poder no se concentra en una sola persona o grupo</a:t>
          </a:r>
        </a:p>
        <a:p>
          <a:pPr marL="0" lvl="0" indent="0" algn="l" defTabSz="577850">
            <a:lnSpc>
              <a:spcPct val="90000"/>
            </a:lnSpc>
            <a:spcBef>
              <a:spcPct val="0"/>
            </a:spcBef>
            <a:spcAft>
              <a:spcPct val="35000"/>
            </a:spcAft>
            <a:buNone/>
          </a:pPr>
          <a:r>
            <a:rPr lang="es-ES" sz="1300" b="1" i="0" kern="1200" dirty="0"/>
            <a:t>Los poderes se separan en Ejecutivo, Legislativo y Judicial para evitar abusos y lograr equilibrios</a:t>
          </a:r>
          <a:endParaRPr lang="es-MX" sz="1300" b="1" kern="1200" dirty="0"/>
        </a:p>
      </dsp:txBody>
      <dsp:txXfrm>
        <a:off x="2780063" y="2592644"/>
        <a:ext cx="4740622" cy="1796577"/>
      </dsp:txXfrm>
    </dsp:sp>
    <dsp:sp modelId="{9713A325-488C-47C7-AE25-821D38B68429}">
      <dsp:nvSpPr>
        <dsp:cNvPr id="0" name=""/>
        <dsp:cNvSpPr/>
      </dsp:nvSpPr>
      <dsp:spPr>
        <a:xfrm>
          <a:off x="2582537" y="2536224"/>
          <a:ext cx="1037011" cy="1555516"/>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83000" r="-8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75BB3-0AF5-40F1-8F58-AC7DB00A88FB}">
      <dsp:nvSpPr>
        <dsp:cNvPr id="0" name=""/>
        <dsp:cNvSpPr/>
      </dsp:nvSpPr>
      <dsp:spPr>
        <a:xfrm>
          <a:off x="0" y="0"/>
          <a:ext cx="6621179" cy="740708"/>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MX" sz="1500" b="1" kern="1200" dirty="0">
              <a:latin typeface="Arial" panose="020B0604020202020204" pitchFamily="34" charset="0"/>
              <a:cs typeface="Arial" panose="020B0604020202020204" pitchFamily="34" charset="0"/>
            </a:rPr>
            <a:t>Manufacturar mayorías para ser más estable al sistema y no necesitar coaliciones al interior del Parlamento</a:t>
          </a:r>
          <a:endParaRPr lang="es-ES" sz="1500" b="1" kern="1200" dirty="0"/>
        </a:p>
      </dsp:txBody>
      <dsp:txXfrm>
        <a:off x="21695" y="21695"/>
        <a:ext cx="5735233" cy="697318"/>
      </dsp:txXfrm>
    </dsp:sp>
    <dsp:sp modelId="{3B6B686E-C9D4-468C-8BFC-1E09B675E68E}">
      <dsp:nvSpPr>
        <dsp:cNvPr id="0" name=""/>
        <dsp:cNvSpPr/>
      </dsp:nvSpPr>
      <dsp:spPr>
        <a:xfrm>
          <a:off x="494438" y="843584"/>
          <a:ext cx="6621179" cy="740708"/>
        </a:xfrm>
        <a:prstGeom prst="roundRect">
          <a:avLst>
            <a:gd name="adj" fmla="val 10000"/>
          </a:avLst>
        </a:prstGeom>
        <a:solidFill>
          <a:schemeClr val="accent5">
            <a:hueOff val="1202033"/>
            <a:satOff val="-2441"/>
            <a:lumOff val="156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MX" sz="1500" b="1" kern="1200" dirty="0">
              <a:latin typeface="Arial" panose="020B0604020202020204" pitchFamily="34" charset="0"/>
              <a:cs typeface="Arial" panose="020B0604020202020204" pitchFamily="34" charset="0"/>
            </a:rPr>
            <a:t>Maximiza la moderación ideológica: los partidos se ubican en el centro del espectro político</a:t>
          </a:r>
          <a:endParaRPr lang="es-ES" sz="1500" b="1" kern="1200" dirty="0"/>
        </a:p>
      </dsp:txBody>
      <dsp:txXfrm>
        <a:off x="516133" y="865279"/>
        <a:ext cx="5601890" cy="697318"/>
      </dsp:txXfrm>
    </dsp:sp>
    <dsp:sp modelId="{51AAE5CE-15C8-46A4-B258-A557843699E9}">
      <dsp:nvSpPr>
        <dsp:cNvPr id="0" name=""/>
        <dsp:cNvSpPr/>
      </dsp:nvSpPr>
      <dsp:spPr>
        <a:xfrm>
          <a:off x="988877" y="1687168"/>
          <a:ext cx="6621179" cy="740708"/>
        </a:xfrm>
        <a:prstGeom prst="roundRect">
          <a:avLst>
            <a:gd name="adj" fmla="val 10000"/>
          </a:avLst>
        </a:prstGeom>
        <a:solidFill>
          <a:schemeClr val="accent5">
            <a:hueOff val="2404066"/>
            <a:satOff val="-4882"/>
            <a:lumOff val="313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MX" sz="1500" b="1" kern="1200" dirty="0">
              <a:latin typeface="Arial" panose="020B0604020202020204" pitchFamily="34" charset="0"/>
              <a:cs typeface="Arial" panose="020B0604020202020204" pitchFamily="34" charset="0"/>
            </a:rPr>
            <a:t>Posibilita las alternancias: es más fácil que se presenten por la cercanía del porcentaje de los partidos mayoritarios.</a:t>
          </a:r>
          <a:endParaRPr lang="es-ES" sz="1500" b="1" kern="1200" dirty="0"/>
        </a:p>
      </dsp:txBody>
      <dsp:txXfrm>
        <a:off x="1010572" y="1708863"/>
        <a:ext cx="5601890" cy="697318"/>
      </dsp:txXfrm>
    </dsp:sp>
    <dsp:sp modelId="{DDF80130-1E35-4602-BC74-AFC0CDE7A361}">
      <dsp:nvSpPr>
        <dsp:cNvPr id="0" name=""/>
        <dsp:cNvSpPr/>
      </dsp:nvSpPr>
      <dsp:spPr>
        <a:xfrm>
          <a:off x="1483316" y="2530752"/>
          <a:ext cx="6621179" cy="740708"/>
        </a:xfrm>
        <a:prstGeom prst="roundRect">
          <a:avLst>
            <a:gd name="adj" fmla="val 10000"/>
          </a:avLst>
        </a:prstGeom>
        <a:solidFill>
          <a:schemeClr val="accent5">
            <a:hueOff val="3606099"/>
            <a:satOff val="-7323"/>
            <a:lumOff val="470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MX" sz="1500" b="1" kern="1200" dirty="0">
              <a:latin typeface="Arial" panose="020B0604020202020204" pitchFamily="34" charset="0"/>
              <a:cs typeface="Arial" panose="020B0604020202020204" pitchFamily="34" charset="0"/>
            </a:rPr>
            <a:t>Desperdicio de votos: quedan sin representación algunos votos, sobre todo de la minorías.</a:t>
          </a:r>
          <a:endParaRPr lang="es-ES" sz="1500" b="1" kern="1200" dirty="0"/>
        </a:p>
      </dsp:txBody>
      <dsp:txXfrm>
        <a:off x="1505011" y="2552447"/>
        <a:ext cx="5601890" cy="697318"/>
      </dsp:txXfrm>
    </dsp:sp>
    <dsp:sp modelId="{E34E0619-A8B6-4FC5-BC45-9BFC47540ED2}">
      <dsp:nvSpPr>
        <dsp:cNvPr id="0" name=""/>
        <dsp:cNvSpPr/>
      </dsp:nvSpPr>
      <dsp:spPr>
        <a:xfrm>
          <a:off x="1977754" y="3374336"/>
          <a:ext cx="6621179" cy="740708"/>
        </a:xfrm>
        <a:prstGeom prst="roundRect">
          <a:avLst>
            <a:gd name="adj" fmla="val 10000"/>
          </a:avLst>
        </a:prstGeom>
        <a:solidFill>
          <a:schemeClr val="accent5">
            <a:hueOff val="4808133"/>
            <a:satOff val="-9764"/>
            <a:lumOff val="627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MX" sz="1500" b="1" kern="1200" dirty="0">
              <a:latin typeface="Arial" panose="020B0604020202020204" pitchFamily="34" charset="0"/>
              <a:cs typeface="Arial" panose="020B0604020202020204" pitchFamily="34" charset="0"/>
            </a:rPr>
            <a:t>Los bastiones inhiben la competencia electoral y la participación política</a:t>
          </a:r>
          <a:endParaRPr lang="es-ES" sz="1500" b="1" kern="1200" dirty="0"/>
        </a:p>
      </dsp:txBody>
      <dsp:txXfrm>
        <a:off x="1999449" y="3396031"/>
        <a:ext cx="5601890" cy="697318"/>
      </dsp:txXfrm>
    </dsp:sp>
    <dsp:sp modelId="{3E16D670-8CE8-4003-BEFB-A13F4B2BA581}">
      <dsp:nvSpPr>
        <dsp:cNvPr id="0" name=""/>
        <dsp:cNvSpPr/>
      </dsp:nvSpPr>
      <dsp:spPr>
        <a:xfrm>
          <a:off x="6139718" y="541128"/>
          <a:ext cx="481460" cy="481460"/>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ES" sz="2100" b="1" kern="1200"/>
        </a:p>
      </dsp:txBody>
      <dsp:txXfrm>
        <a:off x="6248047" y="541128"/>
        <a:ext cx="264803" cy="362299"/>
      </dsp:txXfrm>
    </dsp:sp>
    <dsp:sp modelId="{1C213A7D-5EB8-4138-AF94-DEA4A0B6A3C8}">
      <dsp:nvSpPr>
        <dsp:cNvPr id="0" name=""/>
        <dsp:cNvSpPr/>
      </dsp:nvSpPr>
      <dsp:spPr>
        <a:xfrm>
          <a:off x="6634157" y="1384712"/>
          <a:ext cx="481460" cy="481460"/>
        </a:xfrm>
        <a:prstGeom prst="downArrow">
          <a:avLst>
            <a:gd name="adj1" fmla="val 55000"/>
            <a:gd name="adj2" fmla="val 45000"/>
          </a:avLst>
        </a:prstGeom>
        <a:solidFill>
          <a:schemeClr val="accent5">
            <a:tint val="40000"/>
            <a:alpha val="90000"/>
            <a:hueOff val="1432725"/>
            <a:satOff val="-1155"/>
            <a:lumOff val="309"/>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ES" sz="2100" b="1" kern="1200"/>
        </a:p>
      </dsp:txBody>
      <dsp:txXfrm>
        <a:off x="6742486" y="1384712"/>
        <a:ext cx="264803" cy="362299"/>
      </dsp:txXfrm>
    </dsp:sp>
    <dsp:sp modelId="{C69A9A9F-D765-42DA-AA80-7040688C8F46}">
      <dsp:nvSpPr>
        <dsp:cNvPr id="0" name=""/>
        <dsp:cNvSpPr/>
      </dsp:nvSpPr>
      <dsp:spPr>
        <a:xfrm>
          <a:off x="7128596" y="2215951"/>
          <a:ext cx="481460" cy="481460"/>
        </a:xfrm>
        <a:prstGeom prst="downArrow">
          <a:avLst>
            <a:gd name="adj1" fmla="val 55000"/>
            <a:gd name="adj2" fmla="val 45000"/>
          </a:avLst>
        </a:prstGeom>
        <a:solidFill>
          <a:schemeClr val="accent5">
            <a:tint val="40000"/>
            <a:alpha val="90000"/>
            <a:hueOff val="2865450"/>
            <a:satOff val="-2310"/>
            <a:lumOff val="617"/>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ES" sz="2100" b="1" kern="1200"/>
        </a:p>
      </dsp:txBody>
      <dsp:txXfrm>
        <a:off x="7236925" y="2215951"/>
        <a:ext cx="264803" cy="362299"/>
      </dsp:txXfrm>
    </dsp:sp>
    <dsp:sp modelId="{A6F2B8C4-4F2E-457B-BA2B-B0C0FDB5ED34}">
      <dsp:nvSpPr>
        <dsp:cNvPr id="0" name=""/>
        <dsp:cNvSpPr/>
      </dsp:nvSpPr>
      <dsp:spPr>
        <a:xfrm>
          <a:off x="7623035" y="3067766"/>
          <a:ext cx="481460" cy="481460"/>
        </a:xfrm>
        <a:prstGeom prst="downArrow">
          <a:avLst>
            <a:gd name="adj1" fmla="val 55000"/>
            <a:gd name="adj2" fmla="val 45000"/>
          </a:avLst>
        </a:prstGeom>
        <a:solidFill>
          <a:schemeClr val="accent5">
            <a:tint val="40000"/>
            <a:alpha val="90000"/>
            <a:hueOff val="4298175"/>
            <a:satOff val="-3465"/>
            <a:lumOff val="926"/>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s-ES" sz="2100" b="1" kern="1200"/>
        </a:p>
      </dsp:txBody>
      <dsp:txXfrm>
        <a:off x="7731364" y="3067766"/>
        <a:ext cx="264803" cy="3622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604071"/>
          </a:xfrm>
          <a:prstGeom prst="rect">
            <a:avLst/>
          </a:prstGeom>
        </p:spPr>
        <p:txBody>
          <a:bodyPr vert="horz" lIns="108850" tIns="54425" rIns="108850" bIns="54425" rtlCol="0"/>
          <a:lstStyle>
            <a:lvl1pPr algn="l">
              <a:defRPr sz="1400"/>
            </a:lvl1pPr>
          </a:lstStyle>
          <a:p>
            <a:endParaRPr lang="es-MX"/>
          </a:p>
        </p:txBody>
      </p:sp>
      <p:sp>
        <p:nvSpPr>
          <p:cNvPr id="3" name="Marcador de fecha 2"/>
          <p:cNvSpPr>
            <a:spLocks noGrp="1"/>
          </p:cNvSpPr>
          <p:nvPr>
            <p:ph type="dt" idx="1"/>
          </p:nvPr>
        </p:nvSpPr>
        <p:spPr>
          <a:xfrm>
            <a:off x="3970938" y="0"/>
            <a:ext cx="3037840" cy="604071"/>
          </a:xfrm>
          <a:prstGeom prst="rect">
            <a:avLst/>
          </a:prstGeom>
        </p:spPr>
        <p:txBody>
          <a:bodyPr vert="horz" lIns="108850" tIns="54425" rIns="108850" bIns="54425" rtlCol="0"/>
          <a:lstStyle>
            <a:lvl1pPr algn="r">
              <a:defRPr sz="1400"/>
            </a:lvl1pPr>
          </a:lstStyle>
          <a:p>
            <a:fld id="{9F7882C1-6E99-485E-974E-517947233CF3}" type="datetimeFigureOut">
              <a:rPr lang="es-MX" smtClean="0"/>
              <a:t>02/05/2024</a:t>
            </a:fld>
            <a:endParaRPr lang="es-MX"/>
          </a:p>
        </p:txBody>
      </p:sp>
      <p:sp>
        <p:nvSpPr>
          <p:cNvPr id="4" name="Marcador de imagen de diapositiva 3"/>
          <p:cNvSpPr>
            <a:spLocks noGrp="1" noRot="1" noChangeAspect="1"/>
          </p:cNvSpPr>
          <p:nvPr>
            <p:ph type="sldImg" idx="2"/>
          </p:nvPr>
        </p:nvSpPr>
        <p:spPr>
          <a:xfrm>
            <a:off x="-106363" y="1504950"/>
            <a:ext cx="7223126" cy="4064000"/>
          </a:xfrm>
          <a:prstGeom prst="rect">
            <a:avLst/>
          </a:prstGeom>
          <a:noFill/>
          <a:ln w="12700">
            <a:solidFill>
              <a:prstClr val="black"/>
            </a:solidFill>
          </a:ln>
        </p:spPr>
        <p:txBody>
          <a:bodyPr vert="horz" lIns="108850" tIns="54425" rIns="108850" bIns="54425" rtlCol="0" anchor="ctr"/>
          <a:lstStyle/>
          <a:p>
            <a:endParaRPr lang="es-MX"/>
          </a:p>
        </p:txBody>
      </p:sp>
      <p:sp>
        <p:nvSpPr>
          <p:cNvPr id="5" name="Marcador de notas 4"/>
          <p:cNvSpPr>
            <a:spLocks noGrp="1"/>
          </p:cNvSpPr>
          <p:nvPr>
            <p:ph type="body" sz="quarter" idx="3"/>
          </p:nvPr>
        </p:nvSpPr>
        <p:spPr>
          <a:xfrm>
            <a:off x="701040" y="5794057"/>
            <a:ext cx="5608320" cy="4740593"/>
          </a:xfrm>
          <a:prstGeom prst="rect">
            <a:avLst/>
          </a:prstGeom>
        </p:spPr>
        <p:txBody>
          <a:bodyPr vert="horz" lIns="108850" tIns="54425" rIns="108850" bIns="54425"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11435531"/>
            <a:ext cx="3037840" cy="604070"/>
          </a:xfrm>
          <a:prstGeom prst="rect">
            <a:avLst/>
          </a:prstGeom>
        </p:spPr>
        <p:txBody>
          <a:bodyPr vert="horz" lIns="108850" tIns="54425" rIns="108850" bIns="54425" rtlCol="0" anchor="b"/>
          <a:lstStyle>
            <a:lvl1pPr algn="l">
              <a:defRPr sz="1400"/>
            </a:lvl1pPr>
          </a:lstStyle>
          <a:p>
            <a:endParaRPr lang="es-MX"/>
          </a:p>
        </p:txBody>
      </p:sp>
      <p:sp>
        <p:nvSpPr>
          <p:cNvPr id="7" name="Marcador de número de diapositiva 6"/>
          <p:cNvSpPr>
            <a:spLocks noGrp="1"/>
          </p:cNvSpPr>
          <p:nvPr>
            <p:ph type="sldNum" sz="quarter" idx="5"/>
          </p:nvPr>
        </p:nvSpPr>
        <p:spPr>
          <a:xfrm>
            <a:off x="3970938" y="11435531"/>
            <a:ext cx="3037840" cy="604070"/>
          </a:xfrm>
          <a:prstGeom prst="rect">
            <a:avLst/>
          </a:prstGeom>
        </p:spPr>
        <p:txBody>
          <a:bodyPr vert="horz" lIns="108850" tIns="54425" rIns="108850" bIns="54425" rtlCol="0" anchor="b"/>
          <a:lstStyle>
            <a:lvl1pPr algn="r">
              <a:defRPr sz="1400"/>
            </a:lvl1pPr>
          </a:lstStyle>
          <a:p>
            <a:fld id="{57BDC1C6-7B4B-4DD5-87E0-129429056AFF}" type="slidenum">
              <a:rPr lang="es-MX" smtClean="0"/>
              <a:t>‹Nº›</a:t>
            </a:fld>
            <a:endParaRPr lang="es-MX"/>
          </a:p>
        </p:txBody>
      </p:sp>
    </p:spTree>
    <p:extLst>
      <p:ext uri="{BB962C8B-B14F-4D97-AF65-F5344CB8AC3E}">
        <p14:creationId xmlns:p14="http://schemas.microsoft.com/office/powerpoint/2010/main" val="314526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C19D403-72E0-4567-B604-8B1044635736}"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10971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BF94147-281F-45FA-98C5-A68A086AA851}"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275191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A84D2CF-1952-4D40-94A6-C169D4DDBBB6}"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435081-CFB1-4999-ABED-67D2EC110076}"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0172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3185D08F-00DD-42C9-8DC9-5BBFC1D384AE}"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956761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48E7267-74CE-45C6-BA55-E38346BCA068}"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435081-CFB1-4999-ABED-67D2EC110076}"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342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8391554C-DFF9-427C-B325-754397E5ACEF}"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411401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18257A-BBD8-4E67-8010-01090F7F9E6B}"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41383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9FCE7A-CC00-4A50-9F8D-ACD74F5E0A3D}"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2600680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37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91181E-81BC-4BF2-B05F-E7AF987C3941}"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175266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65B2021-3F72-4E95-8D44-3354D6A04CF6}"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36110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4F0F012-E634-42A3-AC0B-C327EE6D9074}"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407627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3B8C9C4-391F-428E-BB88-109E7F6F81FD}" type="datetime1">
              <a:rPr lang="es-MX" smtClean="0"/>
              <a:t>02/05/2024</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999105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3D46B61-FACF-4EE1-BC68-97B2CF230972}" type="datetime1">
              <a:rPr lang="es-MX" smtClean="0"/>
              <a:t>02/05/2024</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20485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80324-3DA1-4CDB-A57F-8F3A416E95A8}" type="datetime1">
              <a:rPr lang="es-MX" smtClean="0"/>
              <a:t>02/05/2024</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352050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C06079A-6FFC-40F7-AEE7-D9969DFC94FE}"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277766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49E0E65-058D-462F-92C1-9537B6CF5D49}"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200020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8DFCA55-47A4-4A60-8648-60C6B23D3FBC}" type="datetime1">
              <a:rPr lang="es-MX" smtClean="0"/>
              <a:t>02/05/2024</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435081-CFB1-4999-ABED-67D2EC110076}" type="slidenum">
              <a:rPr lang="es-MX" smtClean="0"/>
              <a:t>‹Nº›</a:t>
            </a:fld>
            <a:endParaRPr lang="es-MX"/>
          </a:p>
        </p:txBody>
      </p:sp>
    </p:spTree>
    <p:extLst>
      <p:ext uri="{BB962C8B-B14F-4D97-AF65-F5344CB8AC3E}">
        <p14:creationId xmlns:p14="http://schemas.microsoft.com/office/powerpoint/2010/main" val="310748193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53.gif"/><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fi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8.png"/><Relationship Id="rId4" Type="http://schemas.openxmlformats.org/officeDocument/2006/relationships/diagramQuickStyle" Target="../diagrams/quickStyle2.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61160" y="2540367"/>
            <a:ext cx="8869680" cy="1941066"/>
          </a:xfrm>
        </p:spPr>
        <p:txBody>
          <a:bodyPr>
            <a:noAutofit/>
          </a:bodyPr>
          <a:lstStyle/>
          <a:p>
            <a:r>
              <a:rPr lang="es-MX" sz="6600" b="1" dirty="0">
                <a:effectLst>
                  <a:outerShdw blurRad="38100" dist="38100" dir="2700000" algn="tl">
                    <a:srgbClr val="000000">
                      <a:alpha val="43137"/>
                    </a:srgbClr>
                  </a:outerShdw>
                </a:effectLst>
                <a:latin typeface="Arial Narrow" panose="020B0606020202030204" pitchFamily="34" charset="0"/>
              </a:rPr>
              <a:t>Proceso Electoral </a:t>
            </a:r>
            <a:br>
              <a:rPr lang="es-MX" sz="6600" b="1" dirty="0">
                <a:effectLst>
                  <a:outerShdw blurRad="38100" dist="38100" dir="2700000" algn="tl">
                    <a:srgbClr val="000000">
                      <a:alpha val="43137"/>
                    </a:srgbClr>
                  </a:outerShdw>
                </a:effectLst>
                <a:latin typeface="Arial Narrow" panose="020B0606020202030204" pitchFamily="34" charset="0"/>
              </a:rPr>
            </a:br>
            <a:r>
              <a:rPr lang="es-MX" sz="6600" b="1" dirty="0">
                <a:effectLst>
                  <a:outerShdw blurRad="38100" dist="38100" dir="2700000" algn="tl">
                    <a:srgbClr val="000000">
                      <a:alpha val="43137"/>
                    </a:srgbClr>
                  </a:outerShdw>
                </a:effectLst>
                <a:latin typeface="Arial Narrow" panose="020B0606020202030204" pitchFamily="34" charset="0"/>
              </a:rPr>
              <a:t>2023-2024</a:t>
            </a:r>
          </a:p>
        </p:txBody>
      </p:sp>
      <p:sp>
        <p:nvSpPr>
          <p:cNvPr id="7" name="Rectángulo 6"/>
          <p:cNvSpPr/>
          <p:nvPr/>
        </p:nvSpPr>
        <p:spPr>
          <a:xfrm>
            <a:off x="0" y="611897"/>
            <a:ext cx="12192000" cy="1172308"/>
          </a:xfrm>
          <a:prstGeom prst="rect">
            <a:avLst/>
          </a:prstGeom>
          <a:solidFill>
            <a:srgbClr val="7030A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0" y="1057409"/>
            <a:ext cx="12192000" cy="445477"/>
          </a:xfrm>
          <a:prstGeom prst="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74" y="269535"/>
            <a:ext cx="1926771" cy="1926771"/>
          </a:xfrm>
          <a:prstGeom prst="rect">
            <a:avLst/>
          </a:prstGeom>
        </p:spPr>
      </p:pic>
      <p:sp>
        <p:nvSpPr>
          <p:cNvPr id="5" name="Rectángulo 4"/>
          <p:cNvSpPr/>
          <p:nvPr/>
        </p:nvSpPr>
        <p:spPr>
          <a:xfrm>
            <a:off x="0" y="6104206"/>
            <a:ext cx="12192000" cy="473744"/>
          </a:xfrm>
          <a:prstGeom prst="rect">
            <a:avLst/>
          </a:prstGeom>
          <a:solidFill>
            <a:srgbClr val="7030A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5854218"/>
            <a:ext cx="12192000" cy="391885"/>
          </a:xfrm>
          <a:prstGeom prst="rect">
            <a:avLst/>
          </a:prstGeom>
          <a:solidFill>
            <a:srgbClr val="B07BD7">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rotWithShape="1">
          <a:blip r:embed="rId3">
            <a:extLst>
              <a:ext uri="{BEBA8EAE-BF5A-486C-A8C5-ECC9F3942E4B}">
                <a14:imgProps xmlns:a14="http://schemas.microsoft.com/office/drawing/2010/main">
                  <a14:imgLayer r:embed="rId4">
                    <a14:imgEffect>
                      <a14:backgroundRemoval t="7875" b="88438" l="10000" r="90000">
                        <a14:foregroundMark x1="30312" y1="17500" x2="31875" y2="16375"/>
                        <a14:foregroundMark x1="56813" y1="10563" x2="60563" y2="9375"/>
                        <a14:foregroundMark x1="57813" y1="9375" x2="58875" y2="9063"/>
                        <a14:foregroundMark x1="58938" y1="8875" x2="59313" y2="8688"/>
                        <a14:foregroundMark x1="84438" y1="18375" x2="85938" y2="17750"/>
                        <a14:foregroundMark x1="85438" y1="17438" x2="85750" y2="17125"/>
                        <a14:foregroundMark x1="27187" y1="50938" x2="28625" y2="45563"/>
                        <a14:foregroundMark x1="28000" y1="44750" x2="30000" y2="43813"/>
                        <a14:foregroundMark x1="28438" y1="43875" x2="30125" y2="43625"/>
                        <a14:foregroundMark x1="32250" y1="16250" x2="32688" y2="15625"/>
                        <a14:foregroundMark x1="24563" y1="71375" x2="17125" y2="82875"/>
                        <a14:foregroundMark x1="18438" y1="88438" x2="18750" y2="86750"/>
                        <a14:foregroundMark x1="32563" y1="73625" x2="33563" y2="79500"/>
                        <a14:foregroundMark x1="34000" y1="80063" x2="37375" y2="76938"/>
                        <a14:foregroundMark x1="53938" y1="17688" x2="55250" y2="16688"/>
                        <a14:backgroundMark x1="39125" y1="63438" x2="82313" y2="64875"/>
                        <a14:backgroundMark x1="65500" y1="55625" x2="69000" y2="47688"/>
                      </a14:backgroundRemoval>
                    </a14:imgEffect>
                  </a14:imgLayer>
                </a14:imgProps>
              </a:ext>
            </a:extLst>
          </a:blip>
          <a:srcRect l="5921" t="7097" r="7228" b="8793"/>
          <a:stretch/>
        </p:blipFill>
        <p:spPr>
          <a:xfrm>
            <a:off x="7609597" y="2691367"/>
            <a:ext cx="3696789" cy="3580131"/>
          </a:xfrm>
          <a:prstGeom prst="rect">
            <a:avLst/>
          </a:prstGeom>
        </p:spPr>
      </p:pic>
    </p:spTree>
    <p:extLst>
      <p:ext uri="{BB962C8B-B14F-4D97-AF65-F5344CB8AC3E}">
        <p14:creationId xmlns:p14="http://schemas.microsoft.com/office/powerpoint/2010/main" val="663927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76430" y="299420"/>
            <a:ext cx="3486453" cy="642035"/>
          </a:xfrm>
          <a:prstGeom prst="rect">
            <a:avLst/>
          </a:prstGeom>
        </p:spPr>
        <p:txBody>
          <a:bodyPr wrap="square">
            <a:spAutoFit/>
          </a:bodyPr>
          <a:lstStyle/>
          <a:p>
            <a:pPr marL="228600" algn="ctr">
              <a:lnSpc>
                <a:spcPct val="107000"/>
              </a:lnSpc>
              <a:spcAft>
                <a:spcPts val="0"/>
              </a:spcAft>
            </a:pPr>
            <a:r>
              <a:rPr lang="es-MX" sz="3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Montesquieu</a:t>
            </a:r>
          </a:p>
        </p:txBody>
      </p:sp>
      <p:pic>
        <p:nvPicPr>
          <p:cNvPr id="5124" name="Picture 4" descr="La filosofía de Montesquieu: Las leyes y la República. – Filosofía – Clases  &amp; Curs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977" y="1571738"/>
            <a:ext cx="3031360" cy="3637632"/>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8363539" y="6119867"/>
            <a:ext cx="2274608" cy="338554"/>
          </a:xfrm>
          <a:prstGeom prst="rect">
            <a:avLst/>
          </a:prstGeom>
          <a:noFill/>
        </p:spPr>
        <p:txBody>
          <a:bodyPr wrap="square" rtlCol="0">
            <a:spAutoFit/>
          </a:bodyPr>
          <a:lstStyle/>
          <a:p>
            <a:pPr algn="ctr"/>
            <a:r>
              <a:rPr lang="es-MX" sz="1600" dirty="0">
                <a:latin typeface="Arial" panose="020B0604020202020204" pitchFamily="34" charset="0"/>
                <a:cs typeface="Arial" panose="020B0604020202020204" pitchFamily="34" charset="0"/>
              </a:rPr>
              <a:t>El espíritu de las leyes.</a:t>
            </a:r>
          </a:p>
        </p:txBody>
      </p:sp>
      <p:sp>
        <p:nvSpPr>
          <p:cNvPr id="8" name="CuadroTexto 7"/>
          <p:cNvSpPr txBox="1"/>
          <p:nvPr/>
        </p:nvSpPr>
        <p:spPr>
          <a:xfrm>
            <a:off x="8694295" y="6401810"/>
            <a:ext cx="1613096" cy="276999"/>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1748</a:t>
            </a:r>
          </a:p>
        </p:txBody>
      </p:sp>
      <p:sp>
        <p:nvSpPr>
          <p:cNvPr id="2" name="Elipse 1"/>
          <p:cNvSpPr/>
          <p:nvPr/>
        </p:nvSpPr>
        <p:spPr>
          <a:xfrm>
            <a:off x="579469" y="3112193"/>
            <a:ext cx="1724298" cy="1629624"/>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lumMod val="95000"/>
                    <a:lumOff val="5000"/>
                  </a:schemeClr>
                </a:solidFill>
              </a:rPr>
              <a:t>División de poderes</a:t>
            </a:r>
          </a:p>
        </p:txBody>
      </p:sp>
      <p:sp>
        <p:nvSpPr>
          <p:cNvPr id="9" name="Elipse 8"/>
          <p:cNvSpPr/>
          <p:nvPr/>
        </p:nvSpPr>
        <p:spPr>
          <a:xfrm>
            <a:off x="1519985" y="5049185"/>
            <a:ext cx="1724298" cy="1629624"/>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“Equilibrio de poderes”</a:t>
            </a:r>
          </a:p>
        </p:txBody>
      </p:sp>
      <p:sp>
        <p:nvSpPr>
          <p:cNvPr id="10" name="Elipse 9"/>
          <p:cNvSpPr/>
          <p:nvPr/>
        </p:nvSpPr>
        <p:spPr>
          <a:xfrm>
            <a:off x="5078450" y="5049185"/>
            <a:ext cx="1934817" cy="1629621"/>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50" b="1" dirty="0"/>
              <a:t>Crítica al régimen absolutista</a:t>
            </a:r>
          </a:p>
        </p:txBody>
      </p:sp>
      <p:sp>
        <p:nvSpPr>
          <p:cNvPr id="11" name="Elipse 10"/>
          <p:cNvSpPr/>
          <p:nvPr/>
        </p:nvSpPr>
        <p:spPr>
          <a:xfrm>
            <a:off x="5889200" y="3112193"/>
            <a:ext cx="1724298" cy="1629624"/>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Crítica en sus obras a la Iglesia y al clero</a:t>
            </a:r>
          </a:p>
        </p:txBody>
      </p:sp>
      <p:sp>
        <p:nvSpPr>
          <p:cNvPr id="21" name="Flecha derecha 20"/>
          <p:cNvSpPr/>
          <p:nvPr/>
        </p:nvSpPr>
        <p:spPr>
          <a:xfrm rot="3779717">
            <a:off x="1662217" y="4706217"/>
            <a:ext cx="385220" cy="456021"/>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Flecha derecha 23"/>
          <p:cNvSpPr/>
          <p:nvPr/>
        </p:nvSpPr>
        <p:spPr>
          <a:xfrm>
            <a:off x="3728178" y="5810230"/>
            <a:ext cx="866377" cy="456021"/>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lecha derecha 24"/>
          <p:cNvSpPr/>
          <p:nvPr/>
        </p:nvSpPr>
        <p:spPr>
          <a:xfrm rot="17568226">
            <a:off x="6237634" y="4667489"/>
            <a:ext cx="385220" cy="456021"/>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descr="El espíritu de las leyes :: Literatura Europ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459" y="694234"/>
            <a:ext cx="3240768" cy="5392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02ACC8D5-6A86-4277-8F40-7137E9573E42}"/>
              </a:ext>
            </a:extLst>
          </p:cNvPr>
          <p:cNvSpPr>
            <a:spLocks noGrp="1"/>
          </p:cNvSpPr>
          <p:nvPr>
            <p:ph type="sldNum" sz="quarter" idx="12"/>
          </p:nvPr>
        </p:nvSpPr>
        <p:spPr/>
        <p:txBody>
          <a:bodyPr/>
          <a:lstStyle/>
          <a:p>
            <a:fld id="{7F435081-CFB1-4999-ABED-67D2EC110076}" type="slidenum">
              <a:rPr lang="es-MX" smtClean="0"/>
              <a:t>10</a:t>
            </a:fld>
            <a:endParaRPr lang="es-MX"/>
          </a:p>
        </p:txBody>
      </p:sp>
    </p:spTree>
    <p:extLst>
      <p:ext uri="{BB962C8B-B14F-4D97-AF65-F5344CB8AC3E}">
        <p14:creationId xmlns:p14="http://schemas.microsoft.com/office/powerpoint/2010/main" val="198949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21109" y="974240"/>
            <a:ext cx="11594123" cy="15357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3695950" y="146626"/>
            <a:ext cx="5196840" cy="745217"/>
          </a:xfrm>
        </p:spPr>
        <p:txBody>
          <a:bodyPr>
            <a:normAutofit/>
          </a:bodyPr>
          <a:lstStyle/>
          <a:p>
            <a:r>
              <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Concepto de Representación</a:t>
            </a:r>
          </a:p>
        </p:txBody>
      </p:sp>
      <p:sp>
        <p:nvSpPr>
          <p:cNvPr id="4" name="Rectángulo 3"/>
          <p:cNvSpPr/>
          <p:nvPr/>
        </p:nvSpPr>
        <p:spPr>
          <a:xfrm>
            <a:off x="642926" y="1139033"/>
            <a:ext cx="11150490" cy="120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700" dirty="0">
                <a:solidFill>
                  <a:schemeClr val="tx1"/>
                </a:solidFill>
                <a:latin typeface="Arial" panose="020B0604020202020204" pitchFamily="34" charset="0"/>
                <a:cs typeface="Arial" panose="020B0604020202020204" pitchFamily="34" charset="0"/>
              </a:rPr>
              <a:t>La representación es una idea, un concepto, ya que los seres humanos no simplemente animales políticos, sino también animales que usan el lenguaje, su comportamiento es definido por sus ideas. Lo que hacen y cómo lo hacen depende de cómo se ven a ellos mismos y a su mundo, por lo que dependen de los conceptos a través de los cuales se ven.</a:t>
            </a:r>
          </a:p>
        </p:txBody>
      </p:sp>
      <p:sp>
        <p:nvSpPr>
          <p:cNvPr id="9" name="Rectángulo redondeado 8"/>
          <p:cNvSpPr/>
          <p:nvPr/>
        </p:nvSpPr>
        <p:spPr>
          <a:xfrm>
            <a:off x="4323401" y="2800564"/>
            <a:ext cx="3922286" cy="881100"/>
          </a:xfrm>
          <a:prstGeom prst="roundRect">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MX" b="1">
                <a:latin typeface="Arial" panose="020B0604020202020204" pitchFamily="34" charset="0"/>
                <a:cs typeface="Arial" panose="020B0604020202020204" pitchFamily="34" charset="0"/>
              </a:rPr>
              <a:t>La representación es el vínculo con la idea de democracia. </a:t>
            </a:r>
            <a:endParaRPr lang="es-MX" b="1" dirty="0">
              <a:latin typeface="Arial" panose="020B0604020202020204" pitchFamily="34" charset="0"/>
              <a:cs typeface="Arial" panose="020B0604020202020204" pitchFamily="34" charset="0"/>
            </a:endParaRPr>
          </a:p>
        </p:txBody>
      </p:sp>
      <p:sp>
        <p:nvSpPr>
          <p:cNvPr id="10" name="Rectángulo redondeado 9"/>
          <p:cNvSpPr/>
          <p:nvPr/>
        </p:nvSpPr>
        <p:spPr>
          <a:xfrm>
            <a:off x="4297254" y="4052146"/>
            <a:ext cx="3947687" cy="880033"/>
          </a:xfrm>
          <a:prstGeom prst="roundRect">
            <a:avLst/>
          </a:prstGeom>
          <a:solidFill>
            <a:schemeClr val="bg2">
              <a:lumMod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b="1">
                <a:latin typeface="Arial" panose="020B0604020202020204" pitchFamily="34" charset="0"/>
                <a:cs typeface="Arial" panose="020B0604020202020204" pitchFamily="34" charset="0"/>
              </a:rPr>
              <a:t>Pero la representación no significa gobierno representativo. </a:t>
            </a:r>
            <a:endParaRPr lang="es-MX" b="1" dirty="0">
              <a:latin typeface="Arial" panose="020B0604020202020204" pitchFamily="34" charset="0"/>
              <a:cs typeface="Arial" panose="020B0604020202020204" pitchFamily="34" charset="0"/>
            </a:endParaRPr>
          </a:p>
        </p:txBody>
      </p:sp>
      <p:sp>
        <p:nvSpPr>
          <p:cNvPr id="11" name="Rectángulo redondeado 10"/>
          <p:cNvSpPr/>
          <p:nvPr/>
        </p:nvSpPr>
        <p:spPr>
          <a:xfrm>
            <a:off x="4244963" y="5302583"/>
            <a:ext cx="3998491" cy="1078522"/>
          </a:xfrm>
          <a:prstGeom prst="roundRect">
            <a:avLst/>
          </a:prstGeom>
          <a:solidFill>
            <a:schemeClr val="accent5">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Un rey puede significar una nación, la representación llegó a significar representación popular.</a:t>
            </a:r>
          </a:p>
        </p:txBody>
      </p:sp>
      <p:sp>
        <p:nvSpPr>
          <p:cNvPr id="12" name="Flecha abajo 11"/>
          <p:cNvSpPr/>
          <p:nvPr/>
        </p:nvSpPr>
        <p:spPr>
          <a:xfrm>
            <a:off x="6066549" y="3605313"/>
            <a:ext cx="535290" cy="512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abajo 12"/>
          <p:cNvSpPr/>
          <p:nvPr/>
        </p:nvSpPr>
        <p:spPr>
          <a:xfrm>
            <a:off x="6027332" y="4922939"/>
            <a:ext cx="535290" cy="512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1369755" y="6381105"/>
            <a:ext cx="1637607" cy="307777"/>
          </a:xfrm>
          <a:prstGeom prst="rect">
            <a:avLst/>
          </a:prstGeom>
          <a:noFill/>
        </p:spPr>
        <p:txBody>
          <a:bodyPr wrap="square" rtlCol="0">
            <a:spAutoFit/>
          </a:bodyPr>
          <a:lstStyle/>
          <a:p>
            <a:r>
              <a:rPr lang="es-MX" sz="1400" i="1" dirty="0" err="1"/>
              <a:t>Hanna</a:t>
            </a:r>
            <a:r>
              <a:rPr lang="es-MX" sz="1400" i="1" dirty="0"/>
              <a:t> </a:t>
            </a:r>
            <a:r>
              <a:rPr lang="es-MX" sz="1400" i="1" dirty="0" err="1"/>
              <a:t>Pitkin</a:t>
            </a:r>
            <a:r>
              <a:rPr lang="es-MX" sz="1400" i="1" dirty="0"/>
              <a:t>, 1967</a:t>
            </a:r>
          </a:p>
        </p:txBody>
      </p:sp>
      <p:sp>
        <p:nvSpPr>
          <p:cNvPr id="8" name="Marcador de número de diapositiva 7">
            <a:extLst>
              <a:ext uri="{FF2B5EF4-FFF2-40B4-BE49-F238E27FC236}">
                <a16:creationId xmlns:a16="http://schemas.microsoft.com/office/drawing/2014/main" id="{FF75FC81-D199-46B6-A22A-E4FB8E450D8E}"/>
              </a:ext>
            </a:extLst>
          </p:cNvPr>
          <p:cNvSpPr>
            <a:spLocks noGrp="1"/>
          </p:cNvSpPr>
          <p:nvPr>
            <p:ph type="sldNum" sz="quarter" idx="12"/>
          </p:nvPr>
        </p:nvSpPr>
        <p:spPr/>
        <p:txBody>
          <a:bodyPr/>
          <a:lstStyle/>
          <a:p>
            <a:fld id="{7F435081-CFB1-4999-ABED-67D2EC110076}" type="slidenum">
              <a:rPr lang="es-MX" smtClean="0"/>
              <a:t>11</a:t>
            </a:fld>
            <a:endParaRPr lang="es-MX"/>
          </a:p>
        </p:txBody>
      </p:sp>
    </p:spTree>
    <p:extLst>
      <p:ext uri="{BB962C8B-B14F-4D97-AF65-F5344CB8AC3E}">
        <p14:creationId xmlns:p14="http://schemas.microsoft.com/office/powerpoint/2010/main" val="163784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redondeado 22"/>
          <p:cNvSpPr/>
          <p:nvPr/>
        </p:nvSpPr>
        <p:spPr>
          <a:xfrm>
            <a:off x="5771974" y="3469603"/>
            <a:ext cx="5783435" cy="918307"/>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es-MX" sz="1400" b="1">
                <a:solidFill>
                  <a:schemeClr val="tx1"/>
                </a:solidFill>
                <a:latin typeface="Arial" panose="020B0604020202020204" pitchFamily="34" charset="0"/>
                <a:cs typeface="Arial" panose="020B0604020202020204" pitchFamily="34" charset="0"/>
              </a:rPr>
              <a:t>El representante es un agente libre, ve a la política de forma compleja, más allá de la capacidad del hombre ordinario; si siempre hay un mandato, el compromiso y la negociación son imposibles.</a:t>
            </a:r>
            <a:endParaRPr lang="es-MX" sz="1400" b="1" dirty="0">
              <a:solidFill>
                <a:schemeClr val="tx1"/>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2841044" y="217958"/>
            <a:ext cx="6803572" cy="745217"/>
          </a:xfrm>
        </p:spPr>
        <p:txBody>
          <a:bodyPr>
            <a:normAutofit fontScale="90000"/>
          </a:bodyPr>
          <a:lstStyle/>
          <a:p>
            <a:r>
              <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controversia Mandato-Independencia</a:t>
            </a:r>
          </a:p>
        </p:txBody>
      </p:sp>
      <p:sp>
        <p:nvSpPr>
          <p:cNvPr id="5" name="Título 1"/>
          <p:cNvSpPr txBox="1">
            <a:spLocks/>
          </p:cNvSpPr>
          <p:nvPr/>
        </p:nvSpPr>
        <p:spPr>
          <a:xfrm>
            <a:off x="727959" y="2830334"/>
            <a:ext cx="3368040" cy="7452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Teoría del mandato</a:t>
            </a:r>
          </a:p>
        </p:txBody>
      </p:sp>
      <p:sp>
        <p:nvSpPr>
          <p:cNvPr id="7" name="Título 1"/>
          <p:cNvSpPr txBox="1">
            <a:spLocks/>
          </p:cNvSpPr>
          <p:nvPr/>
        </p:nvSpPr>
        <p:spPr>
          <a:xfrm>
            <a:off x="6528396" y="2775855"/>
            <a:ext cx="4509952" cy="745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Teoría de la independencia</a:t>
            </a:r>
          </a:p>
        </p:txBody>
      </p:sp>
      <p:sp>
        <p:nvSpPr>
          <p:cNvPr id="10" name="Rectángulo redondeado 9"/>
          <p:cNvSpPr/>
          <p:nvPr/>
        </p:nvSpPr>
        <p:spPr>
          <a:xfrm>
            <a:off x="930250" y="939975"/>
            <a:ext cx="10625160" cy="62394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a:latin typeface="Arial" panose="020B0604020202020204" pitchFamily="34" charset="0"/>
                <a:cs typeface="Arial" panose="020B0604020202020204" pitchFamily="34" charset="0"/>
              </a:rPr>
              <a:t>¿Debe un representante hacer lo que sus electores quieren y estar delimitado por mandatos  o instrucciones de ellos; o debe ser libre para actuar según le parece lo mejor en búsqueda de su bienestar?</a:t>
            </a:r>
            <a:endParaRPr lang="es-MX" sz="1600" b="1" dirty="0">
              <a:latin typeface="Arial" panose="020B0604020202020204" pitchFamily="34" charset="0"/>
              <a:cs typeface="Arial" panose="020B0604020202020204" pitchFamily="34" charset="0"/>
            </a:endParaRPr>
          </a:p>
        </p:txBody>
      </p:sp>
      <p:sp>
        <p:nvSpPr>
          <p:cNvPr id="11" name="Rectángulo redondeado 10"/>
          <p:cNvSpPr/>
          <p:nvPr/>
        </p:nvSpPr>
        <p:spPr>
          <a:xfrm>
            <a:off x="4405532" y="1683835"/>
            <a:ext cx="3203414" cy="40604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anose="020B0604020202020204" pitchFamily="34" charset="0"/>
                <a:cs typeface="Arial" panose="020B0604020202020204" pitchFamily="34" charset="0"/>
              </a:rPr>
              <a:t>¿Interés nacional vs Local?</a:t>
            </a:r>
          </a:p>
        </p:txBody>
      </p:sp>
      <p:sp>
        <p:nvSpPr>
          <p:cNvPr id="12" name="Rectángulo redondeado 11"/>
          <p:cNvSpPr/>
          <p:nvPr/>
        </p:nvSpPr>
        <p:spPr>
          <a:xfrm>
            <a:off x="3474347" y="2190247"/>
            <a:ext cx="5065783" cy="40604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anose="020B0604020202020204" pitchFamily="34" charset="0"/>
                <a:cs typeface="Arial" panose="020B0604020202020204" pitchFamily="34" charset="0"/>
              </a:rPr>
              <a:t>El rol de los partidos ¿Disciplina o indisciplina?</a:t>
            </a:r>
          </a:p>
        </p:txBody>
      </p:sp>
      <p:sp>
        <p:nvSpPr>
          <p:cNvPr id="15" name="Rectángulo redondeado 14"/>
          <p:cNvSpPr/>
          <p:nvPr/>
        </p:nvSpPr>
        <p:spPr>
          <a:xfrm>
            <a:off x="659380" y="3774372"/>
            <a:ext cx="3505200" cy="109685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anose="020B0604020202020204" pitchFamily="34" charset="0"/>
                <a:cs typeface="Arial" panose="020B0604020202020204" pitchFamily="34" charset="0"/>
              </a:rPr>
              <a:t>La representación es verdadera cuando actúa según instrucciones explícitas. </a:t>
            </a:r>
          </a:p>
        </p:txBody>
      </p:sp>
      <p:sp>
        <p:nvSpPr>
          <p:cNvPr id="16" name="Rectángulo redondeado 15"/>
          <p:cNvSpPr/>
          <p:nvPr/>
        </p:nvSpPr>
        <p:spPr>
          <a:xfrm>
            <a:off x="659379" y="5072860"/>
            <a:ext cx="3505201" cy="1383779"/>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anose="020B0604020202020204" pitchFamily="34" charset="0"/>
                <a:cs typeface="Arial" panose="020B0604020202020204" pitchFamily="34" charset="0"/>
              </a:rPr>
              <a:t>La suma de los votantes es la nación, la suma de los intereses de los votantes es la suma de los intereses de la nación.</a:t>
            </a:r>
          </a:p>
        </p:txBody>
      </p:sp>
      <p:sp>
        <p:nvSpPr>
          <p:cNvPr id="17" name="Flecha abajo 16"/>
          <p:cNvSpPr/>
          <p:nvPr/>
        </p:nvSpPr>
        <p:spPr>
          <a:xfrm>
            <a:off x="2124764" y="3421511"/>
            <a:ext cx="574430" cy="50409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18" name="Flecha abajo 17"/>
          <p:cNvSpPr/>
          <p:nvPr/>
        </p:nvSpPr>
        <p:spPr>
          <a:xfrm>
            <a:off x="2124764" y="4820814"/>
            <a:ext cx="574430" cy="50409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25" name="Rectángulo redondeado 24"/>
          <p:cNvSpPr/>
          <p:nvPr/>
        </p:nvSpPr>
        <p:spPr>
          <a:xfrm>
            <a:off x="5551847" y="4533613"/>
            <a:ext cx="6081681" cy="1228549"/>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a:solidFill>
                <a:schemeClr val="bg1"/>
              </a:solidFill>
            </a:endParaRPr>
          </a:p>
        </p:txBody>
      </p:sp>
      <p:pic>
        <p:nvPicPr>
          <p:cNvPr id="21" name="Imagen 20"/>
          <p:cNvPicPr>
            <a:picLocks noChangeAspect="1"/>
          </p:cNvPicPr>
          <p:nvPr/>
        </p:nvPicPr>
        <p:blipFill rotWithShape="1">
          <a:blip r:embed="rId2">
            <a:extLst>
              <a:ext uri="{28A0092B-C50C-407E-A947-70E740481C1C}">
                <a14:useLocalDpi xmlns:a14="http://schemas.microsoft.com/office/drawing/2010/main" val="0"/>
              </a:ext>
            </a:extLst>
          </a:blip>
          <a:srcRect t="3288" r="13744" b="22403"/>
          <a:stretch/>
        </p:blipFill>
        <p:spPr>
          <a:xfrm>
            <a:off x="4539806" y="4351233"/>
            <a:ext cx="1438497" cy="1652305"/>
          </a:xfrm>
          <a:prstGeom prst="ellipse">
            <a:avLst/>
          </a:prstGeom>
        </p:spPr>
      </p:pic>
      <p:sp>
        <p:nvSpPr>
          <p:cNvPr id="24" name="Rectángulo 23"/>
          <p:cNvSpPr/>
          <p:nvPr/>
        </p:nvSpPr>
        <p:spPr>
          <a:xfrm>
            <a:off x="6269641" y="4592611"/>
            <a:ext cx="5200696" cy="1169551"/>
          </a:xfrm>
          <a:prstGeom prst="rect">
            <a:avLst/>
          </a:prstGeom>
        </p:spPr>
        <p:txBody>
          <a:bodyPr wrap="square">
            <a:spAutoFit/>
          </a:bodyPr>
          <a:lstStyle/>
          <a:p>
            <a:pPr algn="just"/>
            <a:r>
              <a:rPr lang="es-MX" sz="1400" b="1" dirty="0">
                <a:latin typeface="Arial" panose="020B0604020202020204" pitchFamily="34" charset="0"/>
                <a:cs typeface="Arial" panose="020B0604020202020204" pitchFamily="34" charset="0"/>
              </a:rPr>
              <a:t>“¿Qué clase de sistema es aquel “en el cual la determinación precede a la discusión; en el que unos hombres deliberan y otros deciden; y donde aquellos que elaboran las conclusiones tal vez están a una gran distancia de aquellos que escuchan los argumentos?”</a:t>
            </a:r>
          </a:p>
        </p:txBody>
      </p:sp>
      <p:sp>
        <p:nvSpPr>
          <p:cNvPr id="27" name="Rectángulo redondeado 26"/>
          <p:cNvSpPr/>
          <p:nvPr/>
        </p:nvSpPr>
        <p:spPr>
          <a:xfrm>
            <a:off x="6009286" y="6029140"/>
            <a:ext cx="5548172" cy="52891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es-MX" sz="1400" b="1" dirty="0">
                <a:solidFill>
                  <a:schemeClr val="tx1"/>
                </a:solidFill>
                <a:latin typeface="Arial" panose="020B0604020202020204" pitchFamily="34" charset="0"/>
                <a:cs typeface="Arial" panose="020B0604020202020204" pitchFamily="34" charset="0"/>
              </a:rPr>
              <a:t>Representante. Es electo en una localidad, pero debe representar el interés nacional.</a:t>
            </a:r>
          </a:p>
        </p:txBody>
      </p:sp>
      <p:sp>
        <p:nvSpPr>
          <p:cNvPr id="20" name="CuadroTexto 19"/>
          <p:cNvSpPr txBox="1"/>
          <p:nvPr/>
        </p:nvSpPr>
        <p:spPr>
          <a:xfrm>
            <a:off x="4481128" y="6002617"/>
            <a:ext cx="1456585" cy="523220"/>
          </a:xfrm>
          <a:prstGeom prst="rect">
            <a:avLst/>
          </a:prstGeom>
          <a:solidFill>
            <a:schemeClr val="accent6">
              <a:lumMod val="60000"/>
              <a:lumOff val="40000"/>
              <a:alpha val="70000"/>
            </a:schemeClr>
          </a:solidFill>
        </p:spPr>
        <p:txBody>
          <a:bodyPr wrap="square" rtlCol="0">
            <a:spAutoFit/>
          </a:bodyPr>
          <a:lstStyle/>
          <a:p>
            <a:pPr algn="ctr"/>
            <a:r>
              <a:rPr lang="es-MX" sz="1400" b="1" i="1" dirty="0"/>
              <a:t>Edmund </a:t>
            </a:r>
            <a:r>
              <a:rPr lang="es-MX" sz="1400" b="1" i="1" dirty="0" err="1"/>
              <a:t>Burke</a:t>
            </a:r>
            <a:r>
              <a:rPr lang="es-MX" sz="1400" b="1" i="1" dirty="0"/>
              <a:t> (1774)</a:t>
            </a:r>
          </a:p>
        </p:txBody>
      </p:sp>
      <p:sp>
        <p:nvSpPr>
          <p:cNvPr id="28" name="Flecha abajo 27"/>
          <p:cNvSpPr/>
          <p:nvPr/>
        </p:nvSpPr>
        <p:spPr>
          <a:xfrm>
            <a:off x="8333724" y="5749831"/>
            <a:ext cx="517925" cy="359152"/>
          </a:xfrm>
          <a:prstGeom prst="down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
        <p:nvSpPr>
          <p:cNvPr id="29" name="Flecha abajo 28"/>
          <p:cNvSpPr/>
          <p:nvPr/>
        </p:nvSpPr>
        <p:spPr>
          <a:xfrm>
            <a:off x="8325253" y="4335309"/>
            <a:ext cx="517925" cy="359152"/>
          </a:xfrm>
          <a:prstGeom prst="down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
        <p:nvSpPr>
          <p:cNvPr id="6" name="Marcador de número de diapositiva 5">
            <a:extLst>
              <a:ext uri="{FF2B5EF4-FFF2-40B4-BE49-F238E27FC236}">
                <a16:creationId xmlns:a16="http://schemas.microsoft.com/office/drawing/2014/main" id="{71ACC5CE-CD64-42BD-9F4D-E5BE238A472E}"/>
              </a:ext>
            </a:extLst>
          </p:cNvPr>
          <p:cNvSpPr>
            <a:spLocks noGrp="1"/>
          </p:cNvSpPr>
          <p:nvPr>
            <p:ph type="sldNum" sz="quarter" idx="12"/>
          </p:nvPr>
        </p:nvSpPr>
        <p:spPr/>
        <p:txBody>
          <a:bodyPr/>
          <a:lstStyle/>
          <a:p>
            <a:fld id="{7F435081-CFB1-4999-ABED-67D2EC110076}" type="slidenum">
              <a:rPr lang="es-MX" smtClean="0"/>
              <a:t>12</a:t>
            </a:fld>
            <a:endParaRPr lang="es-MX"/>
          </a:p>
        </p:txBody>
      </p:sp>
    </p:spTree>
    <p:extLst>
      <p:ext uri="{BB962C8B-B14F-4D97-AF65-F5344CB8AC3E}">
        <p14:creationId xmlns:p14="http://schemas.microsoft.com/office/powerpoint/2010/main" val="42949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54480" y="2178372"/>
            <a:ext cx="9274628" cy="2585323"/>
          </a:xfrm>
          <a:prstGeom prst="rect">
            <a:avLst/>
          </a:prstGeom>
        </p:spPr>
        <p:txBody>
          <a:bodyPr wrap="square">
            <a:spAutoFit/>
          </a:bodyPr>
          <a:lstStyle/>
          <a:p>
            <a:pPr algn="ctr"/>
            <a:r>
              <a:rPr lang="es-MX" sz="5400" dirty="0">
                <a:effectLst>
                  <a:outerShdw blurRad="38100" dist="38100" dir="2700000" algn="tl">
                    <a:srgbClr val="000000">
                      <a:alpha val="43137"/>
                    </a:srgbClr>
                  </a:outerShdw>
                </a:effectLst>
                <a:latin typeface="Arial Narrow" panose="020B0606020202030204" pitchFamily="34" charset="0"/>
              </a:rPr>
              <a:t>LA ORGANIZACIÓN DE LAS ELECCIONES </a:t>
            </a:r>
          </a:p>
          <a:p>
            <a:pPr algn="ctr"/>
            <a:r>
              <a:rPr lang="es-MX" sz="5400" dirty="0">
                <a:effectLst>
                  <a:outerShdw blurRad="38100" dist="38100" dir="2700000" algn="tl">
                    <a:srgbClr val="000000">
                      <a:alpha val="43137"/>
                    </a:srgbClr>
                  </a:outerShdw>
                </a:effectLst>
                <a:latin typeface="Arial Narrow" panose="020B0606020202030204" pitchFamily="34" charset="0"/>
              </a:rPr>
              <a:t>(1946-1989)</a:t>
            </a:r>
          </a:p>
        </p:txBody>
      </p:sp>
      <p:sp>
        <p:nvSpPr>
          <p:cNvPr id="3" name="Rectángulo 2"/>
          <p:cNvSpPr/>
          <p:nvPr/>
        </p:nvSpPr>
        <p:spPr>
          <a:xfrm>
            <a:off x="0" y="474282"/>
            <a:ext cx="12192000" cy="1172308"/>
          </a:xfrm>
          <a:prstGeom prst="rect">
            <a:avLst/>
          </a:pr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0" y="851753"/>
            <a:ext cx="12192000" cy="445477"/>
          </a:xfrm>
          <a:prstGeom prst="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6178600"/>
            <a:ext cx="12192000" cy="473744"/>
          </a:xfrm>
          <a:prstGeom prst="rect">
            <a:avLst/>
          </a:prstGeom>
          <a:solidFill>
            <a:srgbClr val="7030A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0" y="5941052"/>
            <a:ext cx="12192000" cy="391885"/>
          </a:xfrm>
          <a:prstGeom prst="rect">
            <a:avLst/>
          </a:prstGeom>
          <a:solidFill>
            <a:schemeClr val="accent1">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número de diapositiva 8">
            <a:extLst>
              <a:ext uri="{FF2B5EF4-FFF2-40B4-BE49-F238E27FC236}">
                <a16:creationId xmlns:a16="http://schemas.microsoft.com/office/drawing/2014/main" id="{04F27C1B-E5E9-456B-9F26-884D1068A4F7}"/>
              </a:ext>
            </a:extLst>
          </p:cNvPr>
          <p:cNvSpPr>
            <a:spLocks noGrp="1"/>
          </p:cNvSpPr>
          <p:nvPr>
            <p:ph type="sldNum" sz="quarter" idx="12"/>
          </p:nvPr>
        </p:nvSpPr>
        <p:spPr/>
        <p:txBody>
          <a:bodyPr/>
          <a:lstStyle/>
          <a:p>
            <a:fld id="{7F435081-CFB1-4999-ABED-67D2EC110076}" type="slidenum">
              <a:rPr lang="es-MX" smtClean="0"/>
              <a:t>13</a:t>
            </a:fld>
            <a:endParaRPr lang="es-MX"/>
          </a:p>
        </p:txBody>
      </p:sp>
    </p:spTree>
    <p:extLst>
      <p:ext uri="{BB962C8B-B14F-4D97-AF65-F5344CB8AC3E}">
        <p14:creationId xmlns:p14="http://schemas.microsoft.com/office/powerpoint/2010/main" val="323586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439365" y="74886"/>
            <a:ext cx="6667210" cy="461665"/>
          </a:xfrm>
          <a:prstGeom prst="rect">
            <a:avLst/>
          </a:prstGeom>
        </p:spPr>
        <p:txBody>
          <a:bodyPr wrap="none">
            <a:spAutoFit/>
          </a:bodyPr>
          <a:lstStyle/>
          <a:p>
            <a:r>
              <a:rPr lang="es-MX" sz="2400" b="1" dirty="0">
                <a:effectLst>
                  <a:outerShdw blurRad="38100" dist="38100" dir="2700000" algn="tl">
                    <a:srgbClr val="000000">
                      <a:alpha val="43137"/>
                    </a:srgbClr>
                  </a:outerShdw>
                </a:effectLst>
                <a:latin typeface="Arial Narrow" panose="020B0606020202030204" pitchFamily="34" charset="0"/>
              </a:rPr>
              <a:t>La federalización de la organización de las elecciones</a:t>
            </a:r>
          </a:p>
        </p:txBody>
      </p:sp>
      <p:sp>
        <p:nvSpPr>
          <p:cNvPr id="7" name="Rectángulo 6"/>
          <p:cNvSpPr/>
          <p:nvPr/>
        </p:nvSpPr>
        <p:spPr>
          <a:xfrm>
            <a:off x="4667539" y="550677"/>
            <a:ext cx="2210862" cy="369332"/>
          </a:xfrm>
          <a:prstGeom prst="rect">
            <a:avLst/>
          </a:prstGeom>
        </p:spPr>
        <p:txBody>
          <a:bodyPr wrap="none">
            <a:spAutoFit/>
          </a:bodyPr>
          <a:lstStyle/>
          <a:p>
            <a:r>
              <a:rPr lang="es-MX" b="1" dirty="0">
                <a:latin typeface="Arial" panose="020B0604020202020204" pitchFamily="34" charset="0"/>
                <a:cs typeface="Arial" panose="020B0604020202020204" pitchFamily="34" charset="0"/>
              </a:rPr>
              <a:t>Contexto político: </a:t>
            </a:r>
          </a:p>
        </p:txBody>
      </p:sp>
      <p:sp>
        <p:nvSpPr>
          <p:cNvPr id="8" name="Rectángulo 7"/>
          <p:cNvSpPr/>
          <p:nvPr/>
        </p:nvSpPr>
        <p:spPr>
          <a:xfrm>
            <a:off x="939154" y="1444936"/>
            <a:ext cx="5939246" cy="646331"/>
          </a:xfrm>
          <a:prstGeom prst="rect">
            <a:avLst/>
          </a:prstGeom>
          <a:solidFill>
            <a:schemeClr val="bg1">
              <a:lumMod val="50000"/>
            </a:schemeClr>
          </a:solidFill>
        </p:spPr>
        <p:txBody>
          <a:bodyPr wrap="square">
            <a:spAutoFit/>
          </a:bodyPr>
          <a:lstStyle/>
          <a:p>
            <a:r>
              <a:rPr lang="es-MX" b="1" dirty="0">
                <a:solidFill>
                  <a:schemeClr val="bg1"/>
                </a:solidFill>
                <a:latin typeface="Arial" panose="020B0604020202020204" pitchFamily="34" charset="0"/>
                <a:cs typeface="Arial" panose="020B0604020202020204" pitchFamily="34" charset="0"/>
              </a:rPr>
              <a:t>En 1946 Miguel Alemán Valdés fue el primer presidente de la República no militar.</a:t>
            </a:r>
          </a:p>
        </p:txBody>
      </p:sp>
      <p:sp>
        <p:nvSpPr>
          <p:cNvPr id="9" name="Rectángulo 8"/>
          <p:cNvSpPr/>
          <p:nvPr/>
        </p:nvSpPr>
        <p:spPr>
          <a:xfrm>
            <a:off x="1168752" y="2552701"/>
            <a:ext cx="6422572" cy="646331"/>
          </a:xfrm>
          <a:prstGeom prst="rect">
            <a:avLst/>
          </a:prstGeom>
          <a:solidFill>
            <a:schemeClr val="accent2">
              <a:lumMod val="60000"/>
              <a:lumOff val="40000"/>
            </a:schemeClr>
          </a:solidFill>
        </p:spPr>
        <p:txBody>
          <a:bodyPr wrap="square">
            <a:spAutoFit/>
          </a:bodyPr>
          <a:lstStyle/>
          <a:p>
            <a:r>
              <a:rPr lang="es-MX" b="1" dirty="0">
                <a:latin typeface="Arial" panose="020B0604020202020204" pitchFamily="34" charset="0"/>
                <a:cs typeface="Arial" panose="020B0604020202020204" pitchFamily="34" charset="0"/>
              </a:rPr>
              <a:t>En 1948 México es miembro de la Organización de Estados Americanos.</a:t>
            </a:r>
          </a:p>
        </p:txBody>
      </p:sp>
      <p:sp>
        <p:nvSpPr>
          <p:cNvPr id="10" name="Rectángulo 9"/>
          <p:cNvSpPr/>
          <p:nvPr/>
        </p:nvSpPr>
        <p:spPr>
          <a:xfrm>
            <a:off x="2016346" y="3435257"/>
            <a:ext cx="7513247" cy="923330"/>
          </a:xfrm>
          <a:prstGeom prst="rect">
            <a:avLst/>
          </a:prstGeom>
          <a:solidFill>
            <a:schemeClr val="accent6">
              <a:lumMod val="60000"/>
              <a:lumOff val="40000"/>
            </a:schemeClr>
          </a:solidFill>
        </p:spPr>
        <p:txBody>
          <a:bodyPr wrap="square">
            <a:spAutoFit/>
          </a:bodyPr>
          <a:lstStyle/>
          <a:p>
            <a:pPr algn="just"/>
            <a:r>
              <a:rPr lang="es-MX" b="1" dirty="0">
                <a:latin typeface="Arial" panose="020B0604020202020204" pitchFamily="34" charset="0"/>
                <a:cs typeface="Arial" panose="020B0604020202020204" pitchFamily="34" charset="0"/>
              </a:rPr>
              <a:t>En 1952 gana la presidencia Adolfo Ruiz Cortines. La oposición realiza un mitin proclamando la victoria y denunciando el fraude electoral.</a:t>
            </a:r>
          </a:p>
        </p:txBody>
      </p:sp>
      <p:sp>
        <p:nvSpPr>
          <p:cNvPr id="12" name="Rectángulo 11"/>
          <p:cNvSpPr/>
          <p:nvPr/>
        </p:nvSpPr>
        <p:spPr>
          <a:xfrm>
            <a:off x="3700100" y="5320024"/>
            <a:ext cx="7311888" cy="1200329"/>
          </a:xfrm>
          <a:prstGeom prst="rect">
            <a:avLst/>
          </a:prstGeom>
          <a:solidFill>
            <a:schemeClr val="accent1">
              <a:lumMod val="40000"/>
              <a:lumOff val="60000"/>
            </a:schemeClr>
          </a:solidFill>
        </p:spPr>
        <p:txBody>
          <a:bodyPr wrap="square">
            <a:spAutoFit/>
          </a:bodyPr>
          <a:lstStyle/>
          <a:p>
            <a:pPr algn="just"/>
            <a:r>
              <a:rPr lang="es-MX" b="1" dirty="0">
                <a:latin typeface="Arial" panose="020B0604020202020204" pitchFamily="34" charset="0"/>
                <a:cs typeface="Arial" panose="020B0604020202020204" pitchFamily="34" charset="0"/>
              </a:rPr>
              <a:t>En 1968 fuerzas armadas reprimen un mitin estudiantil en la plaza de las Tres Culturas de Tlatelolco. En 1970 Luis Echeverría gana las elecciones presidenciales con un gran descontento social. </a:t>
            </a:r>
          </a:p>
        </p:txBody>
      </p:sp>
      <p:sp>
        <p:nvSpPr>
          <p:cNvPr id="2" name="AutoShape 2" descr="Miguel Alemán Valdé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196" name="Picture 4" descr="Miguel Alemán Valdés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090" y="885546"/>
            <a:ext cx="1320619" cy="1641326"/>
          </a:xfrm>
          <a:prstGeom prst="ellipse">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8" name="Picture 6" descr="Archivo:Adolfo Ruiz Cortines (cropped).jpg - Wikipedia, la enciclopedia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55" y="3284162"/>
            <a:ext cx="1376306" cy="1753508"/>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0" name="Picture 8" descr="Biografia de Luis Echeverría Álvarez"/>
          <p:cNvPicPr>
            <a:picLocks noChangeAspect="1" noChangeArrowheads="1"/>
          </p:cNvPicPr>
          <p:nvPr/>
        </p:nvPicPr>
        <p:blipFill rotWithShape="1">
          <a:blip r:embed="rId4">
            <a:extLst>
              <a:ext uri="{28A0092B-C50C-407E-A947-70E740481C1C}">
                <a14:useLocalDpi xmlns:a14="http://schemas.microsoft.com/office/drawing/2010/main" val="0"/>
              </a:ext>
            </a:extLst>
          </a:blip>
          <a:srcRect r="30460"/>
          <a:stretch/>
        </p:blipFill>
        <p:spPr bwMode="auto">
          <a:xfrm>
            <a:off x="2399515" y="5215182"/>
            <a:ext cx="1300585" cy="1519971"/>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2935666" y="4484285"/>
            <a:ext cx="7115946" cy="646331"/>
          </a:xfrm>
          <a:prstGeom prst="rect">
            <a:avLst/>
          </a:prstGeom>
          <a:solidFill>
            <a:srgbClr val="DEC8EE"/>
          </a:solidFill>
        </p:spPr>
        <p:txBody>
          <a:bodyPr wrap="square">
            <a:spAutoFit/>
          </a:bodyPr>
          <a:lstStyle/>
          <a:p>
            <a:pPr algn="just"/>
            <a:r>
              <a:rPr lang="es-MX" b="1" dirty="0">
                <a:latin typeface="Arial" panose="020B0604020202020204" pitchFamily="34" charset="0"/>
                <a:cs typeface="Arial" panose="020B0604020202020204" pitchFamily="34" charset="0"/>
              </a:rPr>
              <a:t>Las mujeres mexicanas acudieron por primera vez a las urnas a emitir su voto. 1953</a:t>
            </a:r>
          </a:p>
        </p:txBody>
      </p:sp>
      <p:pic>
        <p:nvPicPr>
          <p:cNvPr id="14" name="Imagen 13"/>
          <p:cNvPicPr>
            <a:picLocks noChangeAspect="1"/>
          </p:cNvPicPr>
          <p:nvPr/>
        </p:nvPicPr>
        <p:blipFill>
          <a:blip r:embed="rId5"/>
          <a:stretch>
            <a:fillRect/>
          </a:stretch>
        </p:blipFill>
        <p:spPr>
          <a:xfrm>
            <a:off x="9851815" y="3538163"/>
            <a:ext cx="2149902" cy="1221536"/>
          </a:xfrm>
          <a:prstGeom prst="roundRect">
            <a:avLst>
              <a:gd name="adj" fmla="val 34585"/>
            </a:avLst>
          </a:prstGeom>
          <a:ln>
            <a:noFill/>
          </a:ln>
          <a:effectLst>
            <a:outerShdw blurRad="292100" dist="139700" dir="2700000" algn="tl" rotWithShape="0">
              <a:srgbClr val="333333">
                <a:alpha val="65000"/>
              </a:srgbClr>
            </a:outerShdw>
          </a:effectLst>
        </p:spPr>
      </p:pic>
      <p:sp>
        <p:nvSpPr>
          <p:cNvPr id="5" name="Marcador de número de diapositiva 4">
            <a:extLst>
              <a:ext uri="{FF2B5EF4-FFF2-40B4-BE49-F238E27FC236}">
                <a16:creationId xmlns:a16="http://schemas.microsoft.com/office/drawing/2014/main" id="{8781ADE8-41AF-4D36-AA20-270055FCDC90}"/>
              </a:ext>
            </a:extLst>
          </p:cNvPr>
          <p:cNvSpPr>
            <a:spLocks noGrp="1"/>
          </p:cNvSpPr>
          <p:nvPr>
            <p:ph type="sldNum" sz="quarter" idx="12"/>
          </p:nvPr>
        </p:nvSpPr>
        <p:spPr/>
        <p:txBody>
          <a:bodyPr/>
          <a:lstStyle/>
          <a:p>
            <a:fld id="{7F435081-CFB1-4999-ABED-67D2EC110076}" type="slidenum">
              <a:rPr lang="es-MX" smtClean="0"/>
              <a:t>14</a:t>
            </a:fld>
            <a:endParaRPr lang="es-MX"/>
          </a:p>
        </p:txBody>
      </p:sp>
    </p:spTree>
    <p:extLst>
      <p:ext uri="{BB962C8B-B14F-4D97-AF65-F5344CB8AC3E}">
        <p14:creationId xmlns:p14="http://schemas.microsoft.com/office/powerpoint/2010/main" val="124137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08554" y="2938363"/>
            <a:ext cx="6096000" cy="923330"/>
          </a:xfrm>
          <a:prstGeom prst="rect">
            <a:avLst/>
          </a:prstGeom>
          <a:solidFill>
            <a:schemeClr val="accent1">
              <a:lumMod val="60000"/>
              <a:lumOff val="40000"/>
            </a:schemeClr>
          </a:solidFill>
        </p:spPr>
        <p:txBody>
          <a:bodyPr>
            <a:spAutoFit/>
          </a:bodyPr>
          <a:lstStyle/>
          <a:p>
            <a:pPr algn="just"/>
            <a:r>
              <a:rPr lang="es-MX" b="1" dirty="0">
                <a:latin typeface="Arial" panose="020B0604020202020204" pitchFamily="34" charset="0"/>
                <a:cs typeface="Arial" panose="020B0604020202020204" pitchFamily="34" charset="0"/>
              </a:rPr>
              <a:t>El Partido Comunista Mexicano obtuvo su registro, financiamiento público y representantes en la Cámara de Diputados. </a:t>
            </a:r>
          </a:p>
        </p:txBody>
      </p:sp>
      <p:sp>
        <p:nvSpPr>
          <p:cNvPr id="5" name="Rectángulo 4"/>
          <p:cNvSpPr/>
          <p:nvPr/>
        </p:nvSpPr>
        <p:spPr>
          <a:xfrm>
            <a:off x="3829352" y="4283055"/>
            <a:ext cx="6096000" cy="923330"/>
          </a:xfrm>
          <a:prstGeom prst="rect">
            <a:avLst/>
          </a:prstGeom>
          <a:solidFill>
            <a:schemeClr val="accent2">
              <a:lumMod val="60000"/>
              <a:lumOff val="40000"/>
            </a:schemeClr>
          </a:solidFill>
        </p:spPr>
        <p:txBody>
          <a:bodyPr>
            <a:spAutoFit/>
          </a:bodyPr>
          <a:lstStyle/>
          <a:p>
            <a:pPr algn="just"/>
            <a:r>
              <a:rPr lang="es-MX" b="1" dirty="0">
                <a:latin typeface="Arial" panose="020B0604020202020204" pitchFamily="34" charset="0"/>
                <a:cs typeface="Arial" panose="020B0604020202020204" pitchFamily="34" charset="0"/>
              </a:rPr>
              <a:t>El PRI perdió credibilidad después de una gran crisis económica de 1982 y de las consecuencias del terremoto de 1985. </a:t>
            </a:r>
          </a:p>
        </p:txBody>
      </p:sp>
      <p:sp>
        <p:nvSpPr>
          <p:cNvPr id="6" name="Rectángulo 5"/>
          <p:cNvSpPr/>
          <p:nvPr/>
        </p:nvSpPr>
        <p:spPr>
          <a:xfrm>
            <a:off x="4789715" y="5644065"/>
            <a:ext cx="6096000" cy="646331"/>
          </a:xfrm>
          <a:prstGeom prst="rect">
            <a:avLst/>
          </a:prstGeom>
          <a:solidFill>
            <a:schemeClr val="bg1">
              <a:lumMod val="75000"/>
            </a:schemeClr>
          </a:solidFill>
        </p:spPr>
        <p:txBody>
          <a:bodyPr>
            <a:spAutoFit/>
          </a:bodyPr>
          <a:lstStyle/>
          <a:p>
            <a:pPr algn="just"/>
            <a:r>
              <a:rPr lang="es-MX" b="1" dirty="0">
                <a:latin typeface="Arial" panose="020B0604020202020204" pitchFamily="34" charset="0"/>
                <a:cs typeface="Arial" panose="020B0604020202020204" pitchFamily="34" charset="0"/>
              </a:rPr>
              <a:t>En las elecciones federales de diputados y senadores de 1985 se registró un abstencionismo de 50%.</a:t>
            </a:r>
          </a:p>
        </p:txBody>
      </p:sp>
      <p:sp>
        <p:nvSpPr>
          <p:cNvPr id="7" name="Rectángulo 6"/>
          <p:cNvSpPr/>
          <p:nvPr/>
        </p:nvSpPr>
        <p:spPr>
          <a:xfrm>
            <a:off x="1142674" y="1316672"/>
            <a:ext cx="6851882" cy="1200329"/>
          </a:xfrm>
          <a:prstGeom prst="rect">
            <a:avLst/>
          </a:prstGeom>
          <a:solidFill>
            <a:schemeClr val="bg1">
              <a:lumMod val="85000"/>
            </a:schemeClr>
          </a:solidFill>
        </p:spPr>
        <p:txBody>
          <a:bodyPr wrap="square">
            <a:spAutoFit/>
          </a:bodyPr>
          <a:lstStyle/>
          <a:p>
            <a:pPr algn="just"/>
            <a:r>
              <a:rPr lang="es-MX" b="1" dirty="0">
                <a:latin typeface="Arial" panose="020B0604020202020204" pitchFamily="34" charset="0"/>
                <a:cs typeface="Arial" panose="020B0604020202020204" pitchFamily="34" charset="0"/>
              </a:rPr>
              <a:t>En 1976 José López Portillo compite como candidato único a la Presidencia de la República, lo que impulsó al gobierno a reformar la ley para incentivar la participación de partidos y organizaciones políticas en las contiendas electorales.</a:t>
            </a:r>
          </a:p>
        </p:txBody>
      </p:sp>
      <p:sp>
        <p:nvSpPr>
          <p:cNvPr id="8" name="Rectángulo 7"/>
          <p:cNvSpPr/>
          <p:nvPr/>
        </p:nvSpPr>
        <p:spPr>
          <a:xfrm>
            <a:off x="2439365" y="221765"/>
            <a:ext cx="6667210" cy="461665"/>
          </a:xfrm>
          <a:prstGeom prst="rect">
            <a:avLst/>
          </a:prstGeom>
        </p:spPr>
        <p:txBody>
          <a:bodyPr wrap="none">
            <a:spAutoFit/>
          </a:bodyPr>
          <a:lstStyle/>
          <a:p>
            <a:r>
              <a:rPr lang="es-MX" sz="2400" b="1" dirty="0">
                <a:effectLst>
                  <a:outerShdw blurRad="38100" dist="38100" dir="2700000" algn="tl">
                    <a:srgbClr val="000000">
                      <a:alpha val="43137"/>
                    </a:srgbClr>
                  </a:outerShdw>
                </a:effectLst>
                <a:latin typeface="Arial Narrow" panose="020B0606020202030204" pitchFamily="34" charset="0"/>
              </a:rPr>
              <a:t>La federalización de la organización de las elecciones</a:t>
            </a:r>
          </a:p>
        </p:txBody>
      </p:sp>
      <p:sp>
        <p:nvSpPr>
          <p:cNvPr id="9" name="Rectángulo 8"/>
          <p:cNvSpPr/>
          <p:nvPr/>
        </p:nvSpPr>
        <p:spPr>
          <a:xfrm>
            <a:off x="4667539" y="697556"/>
            <a:ext cx="2210862" cy="369332"/>
          </a:xfrm>
          <a:prstGeom prst="rect">
            <a:avLst/>
          </a:prstGeom>
        </p:spPr>
        <p:txBody>
          <a:bodyPr wrap="none">
            <a:spAutoFit/>
          </a:bodyPr>
          <a:lstStyle/>
          <a:p>
            <a:r>
              <a:rPr lang="es-MX" b="1" dirty="0">
                <a:latin typeface="Arial" panose="020B0604020202020204" pitchFamily="34" charset="0"/>
                <a:cs typeface="Arial" panose="020B0604020202020204" pitchFamily="34" charset="0"/>
              </a:rPr>
              <a:t>Contexto político: </a:t>
            </a:r>
          </a:p>
        </p:txBody>
      </p:sp>
      <p:pic>
        <p:nvPicPr>
          <p:cNvPr id="9218" name="Picture 2" descr="José López Portillo - Wikipedia, la enciclopedia lib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054"/>
          <a:stretch/>
        </p:blipFill>
        <p:spPr bwMode="auto">
          <a:xfrm>
            <a:off x="8945511" y="688011"/>
            <a:ext cx="2117064" cy="2621100"/>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2" name="Picture 6" descr="Amador Rodriguez Lozano: PUEDE EL P.R.D. GANAR EN 2018 ?"/>
          <p:cNvPicPr>
            <a:picLocks noChangeAspect="1" noChangeArrowheads="1"/>
          </p:cNvPicPr>
          <p:nvPr/>
        </p:nvPicPr>
        <p:blipFill rotWithShape="1">
          <a:blip r:embed="rId3">
            <a:extLst>
              <a:ext uri="{28A0092B-C50C-407E-A947-70E740481C1C}">
                <a14:useLocalDpi xmlns:a14="http://schemas.microsoft.com/office/drawing/2010/main" val="0"/>
              </a:ext>
            </a:extLst>
          </a:blip>
          <a:srcRect l="5805" t="2984" r="3043" b="8337"/>
          <a:stretch/>
        </p:blipFill>
        <p:spPr bwMode="auto">
          <a:xfrm>
            <a:off x="618068" y="2938573"/>
            <a:ext cx="1811247" cy="1926507"/>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Marcador de número de diapositiva 9">
            <a:extLst>
              <a:ext uri="{FF2B5EF4-FFF2-40B4-BE49-F238E27FC236}">
                <a16:creationId xmlns:a16="http://schemas.microsoft.com/office/drawing/2014/main" id="{667E920B-6FF8-4E58-937A-852D7EC457F5}"/>
              </a:ext>
            </a:extLst>
          </p:cNvPr>
          <p:cNvSpPr>
            <a:spLocks noGrp="1"/>
          </p:cNvSpPr>
          <p:nvPr>
            <p:ph type="sldNum" sz="quarter" idx="12"/>
          </p:nvPr>
        </p:nvSpPr>
        <p:spPr/>
        <p:txBody>
          <a:bodyPr/>
          <a:lstStyle/>
          <a:p>
            <a:fld id="{7F435081-CFB1-4999-ABED-67D2EC110076}" type="slidenum">
              <a:rPr lang="es-MX" smtClean="0"/>
              <a:t>15</a:t>
            </a:fld>
            <a:endParaRPr lang="es-MX"/>
          </a:p>
        </p:txBody>
      </p:sp>
    </p:spTree>
    <p:extLst>
      <p:ext uri="{BB962C8B-B14F-4D97-AF65-F5344CB8AC3E}">
        <p14:creationId xmlns:p14="http://schemas.microsoft.com/office/powerpoint/2010/main" val="221385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79296" y="200688"/>
            <a:ext cx="6965240" cy="523220"/>
          </a:xfrm>
          <a:prstGeom prst="rect">
            <a:avLst/>
          </a:prstGeom>
        </p:spPr>
        <p:txBody>
          <a:bodyPr wrap="none">
            <a:spAutoFit/>
          </a:bodyPr>
          <a:lstStyle/>
          <a:p>
            <a:r>
              <a:rPr lang="es-MX" sz="2800" b="1" dirty="0">
                <a:effectLst>
                  <a:outerShdw blurRad="38100" dist="38100" dir="2700000" algn="tl">
                    <a:srgbClr val="000000">
                      <a:alpha val="43137"/>
                    </a:srgbClr>
                  </a:outerShdw>
                </a:effectLst>
                <a:latin typeface="Arial Narrow" panose="020B0606020202030204" pitchFamily="34" charset="0"/>
              </a:rPr>
              <a:t>Tribunal de lo Contencioso Electoral (1986-1989)</a:t>
            </a:r>
          </a:p>
        </p:txBody>
      </p:sp>
      <p:sp>
        <p:nvSpPr>
          <p:cNvPr id="5" name="Rectángulo 4"/>
          <p:cNvSpPr/>
          <p:nvPr/>
        </p:nvSpPr>
        <p:spPr>
          <a:xfrm>
            <a:off x="504760" y="2218849"/>
            <a:ext cx="3535680" cy="2031325"/>
          </a:xfrm>
          <a:prstGeom prst="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MX" b="1" dirty="0">
                <a:latin typeface="Arial" panose="020B0604020202020204" pitchFamily="34" charset="0"/>
                <a:cs typeface="Arial" panose="020B0604020202020204" pitchFamily="34" charset="0"/>
              </a:rPr>
              <a:t>Tribunal de lo Contencioso Electoral </a:t>
            </a:r>
          </a:p>
          <a:p>
            <a:pPr algn="just"/>
            <a:r>
              <a:rPr lang="es-MX" dirty="0">
                <a:latin typeface="Arial" panose="020B0604020202020204" pitchFamily="34" charset="0"/>
                <a:cs typeface="Arial" panose="020B0604020202020204" pitchFamily="34" charset="0"/>
              </a:rPr>
              <a:t>Órgano autónomo de carácter administrativo, de control de la legalidad del proceso electoral, subordinado a los colegios electorales</a:t>
            </a:r>
          </a:p>
        </p:txBody>
      </p:sp>
      <p:sp>
        <p:nvSpPr>
          <p:cNvPr id="6" name="Rectángulo 5"/>
          <p:cNvSpPr/>
          <p:nvPr/>
        </p:nvSpPr>
        <p:spPr>
          <a:xfrm>
            <a:off x="4825759" y="2355332"/>
            <a:ext cx="3122023" cy="1754326"/>
          </a:xfrm>
          <a:prstGeom prst="rect">
            <a:avLst/>
          </a:prstGeom>
          <a:solidFill>
            <a:schemeClr val="accent5">
              <a:lumMod val="20000"/>
              <a:lumOff val="80000"/>
            </a:schemeClr>
          </a:solidFill>
        </p:spPr>
        <p:txBody>
          <a:bodyPr wrap="square">
            <a:spAutoFit/>
          </a:bodyPr>
          <a:lstStyle/>
          <a:p>
            <a:pPr algn="just"/>
            <a:r>
              <a:rPr lang="es-MX" dirty="0">
                <a:latin typeface="Arial" panose="020B0604020202020204" pitchFamily="34" charset="0"/>
                <a:cs typeface="Arial" panose="020B0604020202020204" pitchFamily="34" charset="0"/>
              </a:rPr>
              <a:t>7 magistrados numerarios y 2 supernumerarios (Nombrados por el Congreso de la Unión, a propuesta de los partidos políticos)</a:t>
            </a:r>
          </a:p>
        </p:txBody>
      </p:sp>
      <p:sp>
        <p:nvSpPr>
          <p:cNvPr id="7" name="Rectángulo 6"/>
          <p:cNvSpPr/>
          <p:nvPr/>
        </p:nvSpPr>
        <p:spPr>
          <a:xfrm>
            <a:off x="5751112" y="4680309"/>
            <a:ext cx="1261884" cy="369332"/>
          </a:xfrm>
          <a:prstGeom prst="rect">
            <a:avLst/>
          </a:prstGeom>
        </p:spPr>
        <p:txBody>
          <a:bodyPr wrap="none">
            <a:spAutoFit/>
          </a:bodyPr>
          <a:lstStyle/>
          <a:p>
            <a:r>
              <a:rPr lang="es-MX" b="1" dirty="0">
                <a:latin typeface="Arial" panose="020B0604020202020204" pitchFamily="34" charset="0"/>
                <a:cs typeface="Arial" panose="020B0604020202020204" pitchFamily="34" charset="0"/>
              </a:rPr>
              <a:t>Duración:</a:t>
            </a:r>
          </a:p>
        </p:txBody>
      </p:sp>
      <p:sp>
        <p:nvSpPr>
          <p:cNvPr id="8" name="Rectángulo 7"/>
          <p:cNvSpPr/>
          <p:nvPr/>
        </p:nvSpPr>
        <p:spPr>
          <a:xfrm>
            <a:off x="4910422" y="5049641"/>
            <a:ext cx="2979459" cy="923330"/>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2 procesos electorales ordinarios sucesivos que pueden ser ratificados.</a:t>
            </a:r>
          </a:p>
        </p:txBody>
      </p:sp>
      <p:sp>
        <p:nvSpPr>
          <p:cNvPr id="9" name="Rectángulo 8"/>
          <p:cNvSpPr/>
          <p:nvPr/>
        </p:nvSpPr>
        <p:spPr>
          <a:xfrm>
            <a:off x="8386148" y="924171"/>
            <a:ext cx="3474720" cy="2308324"/>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Los magistrados supernumerarios: </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Supervisan y dirigen los trámites de los recursos planteados. </a:t>
            </a:r>
          </a:p>
          <a:p>
            <a:pPr algn="just"/>
            <a:r>
              <a:rPr lang="es-MX" dirty="0">
                <a:latin typeface="Arial" panose="020B0604020202020204" pitchFamily="34" charset="0"/>
                <a:cs typeface="Arial" panose="020B0604020202020204" pitchFamily="34" charset="0"/>
              </a:rPr>
              <a:t>• Suplen las faltas de los magistrados numerarios.</a:t>
            </a:r>
          </a:p>
        </p:txBody>
      </p:sp>
      <p:sp>
        <p:nvSpPr>
          <p:cNvPr id="10" name="Rectángulo 9"/>
          <p:cNvSpPr/>
          <p:nvPr/>
        </p:nvSpPr>
        <p:spPr>
          <a:xfrm>
            <a:off x="8386148" y="3360350"/>
            <a:ext cx="3809999" cy="2862322"/>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•Recursos de apelación. </a:t>
            </a:r>
          </a:p>
          <a:p>
            <a:pPr algn="just"/>
            <a:r>
              <a:rPr lang="es-MX" dirty="0">
                <a:latin typeface="Arial" panose="020B0604020202020204" pitchFamily="34" charset="0"/>
                <a:cs typeface="Arial" panose="020B0604020202020204" pitchFamily="34" charset="0"/>
              </a:rPr>
              <a:t>•Recursos de queja </a:t>
            </a:r>
          </a:p>
          <a:p>
            <a:pPr algn="just"/>
            <a:r>
              <a:rPr lang="es-MX" dirty="0">
                <a:latin typeface="Arial" panose="020B0604020202020204" pitchFamily="34" charset="0"/>
                <a:cs typeface="Arial" panose="020B0604020202020204" pitchFamily="34" charset="0"/>
              </a:rPr>
              <a:t>(5 días antes de la elección). </a:t>
            </a:r>
          </a:p>
          <a:p>
            <a:pPr marL="285750" indent="-285750" algn="just">
              <a:buFontTx/>
              <a:buChar char="-"/>
            </a:pPr>
            <a:r>
              <a:rPr lang="es-MX" dirty="0">
                <a:latin typeface="Arial" panose="020B0604020202020204" pitchFamily="34" charset="0"/>
                <a:cs typeface="Arial" panose="020B0604020202020204" pitchFamily="34" charset="0"/>
              </a:rPr>
              <a:t>Resoluciones obligatorias para organismos electorales y el RNE. </a:t>
            </a:r>
          </a:p>
          <a:p>
            <a:pPr algn="just"/>
            <a:r>
              <a:rPr lang="es-MX" dirty="0">
                <a:latin typeface="Arial" panose="020B0604020202020204" pitchFamily="34" charset="0"/>
                <a:cs typeface="Arial" panose="020B0604020202020204" pitchFamily="34" charset="0"/>
              </a:rPr>
              <a:t>- Resoluciones sin carácter definitivo. </a:t>
            </a:r>
          </a:p>
          <a:p>
            <a:pPr algn="just"/>
            <a:r>
              <a:rPr lang="es-MX" dirty="0">
                <a:latin typeface="Arial" panose="020B0604020202020204" pitchFamily="34" charset="0"/>
                <a:cs typeface="Arial" panose="020B0604020202020204" pitchFamily="34" charset="0"/>
              </a:rPr>
              <a:t>- No declara la nulidad de elecciones.</a:t>
            </a:r>
          </a:p>
        </p:txBody>
      </p:sp>
      <p:sp>
        <p:nvSpPr>
          <p:cNvPr id="11" name="Flecha a la derecha con bandas 10"/>
          <p:cNvSpPr/>
          <p:nvPr/>
        </p:nvSpPr>
        <p:spPr>
          <a:xfrm>
            <a:off x="4104881" y="2912357"/>
            <a:ext cx="653142" cy="73471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Abrir llave 11"/>
          <p:cNvSpPr/>
          <p:nvPr/>
        </p:nvSpPr>
        <p:spPr>
          <a:xfrm>
            <a:off x="8091878" y="851763"/>
            <a:ext cx="365554" cy="5298501"/>
          </a:xfrm>
          <a:prstGeom prst="leftBrace">
            <a:avLst>
              <a:gd name="adj1" fmla="val 8333"/>
              <a:gd name="adj2" fmla="val 4417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Marcador de número de diapositiva 12">
            <a:extLst>
              <a:ext uri="{FF2B5EF4-FFF2-40B4-BE49-F238E27FC236}">
                <a16:creationId xmlns:a16="http://schemas.microsoft.com/office/drawing/2014/main" id="{41BDBEC0-0EB6-49DD-90D4-6B4A36335377}"/>
              </a:ext>
            </a:extLst>
          </p:cNvPr>
          <p:cNvSpPr>
            <a:spLocks noGrp="1"/>
          </p:cNvSpPr>
          <p:nvPr>
            <p:ph type="sldNum" sz="quarter" idx="12"/>
          </p:nvPr>
        </p:nvSpPr>
        <p:spPr/>
        <p:txBody>
          <a:bodyPr/>
          <a:lstStyle/>
          <a:p>
            <a:fld id="{7F435081-CFB1-4999-ABED-67D2EC110076}" type="slidenum">
              <a:rPr lang="es-MX" smtClean="0"/>
              <a:t>16</a:t>
            </a:fld>
            <a:endParaRPr lang="es-MX"/>
          </a:p>
        </p:txBody>
      </p:sp>
    </p:spTree>
    <p:extLst>
      <p:ext uri="{BB962C8B-B14F-4D97-AF65-F5344CB8AC3E}">
        <p14:creationId xmlns:p14="http://schemas.microsoft.com/office/powerpoint/2010/main" val="366408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50832" y="2267133"/>
            <a:ext cx="7690337" cy="2585323"/>
          </a:xfrm>
          <a:prstGeom prst="rect">
            <a:avLst/>
          </a:prstGeom>
        </p:spPr>
        <p:txBody>
          <a:bodyPr wrap="square">
            <a:spAutoFit/>
          </a:bodyPr>
          <a:lstStyle/>
          <a:p>
            <a:pPr algn="ctr"/>
            <a:r>
              <a:rPr lang="es-MX" sz="5400" dirty="0">
                <a:effectLst>
                  <a:outerShdw blurRad="38100" dist="38100" dir="2700000" algn="tl">
                    <a:srgbClr val="000000">
                      <a:alpha val="43137"/>
                    </a:srgbClr>
                  </a:outerShdw>
                </a:effectLst>
                <a:latin typeface="Arial Narrow" panose="020B0606020202030204" pitchFamily="34" charset="0"/>
              </a:rPr>
              <a:t>Autoridades electorales como organismos autónomos (1990-1995)</a:t>
            </a:r>
          </a:p>
        </p:txBody>
      </p:sp>
      <p:sp>
        <p:nvSpPr>
          <p:cNvPr id="3" name="Rectángulo 2"/>
          <p:cNvSpPr/>
          <p:nvPr/>
        </p:nvSpPr>
        <p:spPr>
          <a:xfrm>
            <a:off x="0" y="474282"/>
            <a:ext cx="12192000" cy="1172308"/>
          </a:xfrm>
          <a:prstGeom prst="rect">
            <a:avLst/>
          </a:pr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0" y="851753"/>
            <a:ext cx="12192000" cy="445477"/>
          </a:xfrm>
          <a:prstGeom prst="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6178600"/>
            <a:ext cx="12192000" cy="473744"/>
          </a:xfrm>
          <a:prstGeom prst="rect">
            <a:avLst/>
          </a:prstGeom>
          <a:solidFill>
            <a:srgbClr val="7030A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0" y="5941052"/>
            <a:ext cx="12192000" cy="391885"/>
          </a:xfrm>
          <a:prstGeom prst="rect">
            <a:avLst/>
          </a:prstGeom>
          <a:solidFill>
            <a:schemeClr val="accent1">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número de diapositiva 8">
            <a:extLst>
              <a:ext uri="{FF2B5EF4-FFF2-40B4-BE49-F238E27FC236}">
                <a16:creationId xmlns:a16="http://schemas.microsoft.com/office/drawing/2014/main" id="{104D8CFD-4585-4FE8-BEF3-310F2A5F724B}"/>
              </a:ext>
            </a:extLst>
          </p:cNvPr>
          <p:cNvSpPr>
            <a:spLocks noGrp="1"/>
          </p:cNvSpPr>
          <p:nvPr>
            <p:ph type="sldNum" sz="quarter" idx="12"/>
          </p:nvPr>
        </p:nvSpPr>
        <p:spPr/>
        <p:txBody>
          <a:bodyPr/>
          <a:lstStyle/>
          <a:p>
            <a:fld id="{7F435081-CFB1-4999-ABED-67D2EC110076}" type="slidenum">
              <a:rPr lang="es-MX" smtClean="0"/>
              <a:t>17</a:t>
            </a:fld>
            <a:endParaRPr lang="es-MX"/>
          </a:p>
        </p:txBody>
      </p:sp>
    </p:spTree>
    <p:extLst>
      <p:ext uri="{BB962C8B-B14F-4D97-AF65-F5344CB8AC3E}">
        <p14:creationId xmlns:p14="http://schemas.microsoft.com/office/powerpoint/2010/main" val="149892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a 21"/>
          <p:cNvGraphicFramePr/>
          <p:nvPr>
            <p:extLst>
              <p:ext uri="{D42A27DB-BD31-4B8C-83A1-F6EECF244321}">
                <p14:modId xmlns:p14="http://schemas.microsoft.com/office/powerpoint/2010/main" val="752152760"/>
              </p:ext>
            </p:extLst>
          </p:nvPr>
        </p:nvGraphicFramePr>
        <p:xfrm>
          <a:off x="-283123" y="462130"/>
          <a:ext cx="9667509" cy="700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6451600" y="369876"/>
            <a:ext cx="4999699" cy="954107"/>
          </a:xfrm>
          <a:prstGeom prst="rect">
            <a:avLst/>
          </a:prstGeom>
        </p:spPr>
        <p:txBody>
          <a:bodyPr wrap="square">
            <a:spAutoFit/>
          </a:bodyPr>
          <a:lstStyle/>
          <a:p>
            <a:pPr algn="r"/>
            <a:r>
              <a:rPr lang="es-MX" sz="2800" b="1" dirty="0">
                <a:effectLst>
                  <a:outerShdw blurRad="38100" dist="38100" dir="2700000" algn="tl">
                    <a:srgbClr val="000000">
                      <a:alpha val="43137"/>
                    </a:srgbClr>
                  </a:outerShdw>
                </a:effectLst>
                <a:latin typeface="Arial Narrow" panose="020B0606020202030204" pitchFamily="34" charset="0"/>
              </a:rPr>
              <a:t>Las autoridades electorales como organismos autónomos</a:t>
            </a:r>
          </a:p>
        </p:txBody>
      </p:sp>
      <p:sp>
        <p:nvSpPr>
          <p:cNvPr id="5" name="Rectángulo 4"/>
          <p:cNvSpPr/>
          <p:nvPr/>
        </p:nvSpPr>
        <p:spPr>
          <a:xfrm>
            <a:off x="9031637" y="1338514"/>
            <a:ext cx="2433680" cy="400110"/>
          </a:xfrm>
          <a:prstGeom prst="rect">
            <a:avLst/>
          </a:prstGeom>
        </p:spPr>
        <p:txBody>
          <a:bodyPr wrap="none">
            <a:spAutoFit/>
          </a:bodyPr>
          <a:lstStyle/>
          <a:p>
            <a:r>
              <a:rPr lang="es-MX" sz="2000" b="1" dirty="0">
                <a:latin typeface="Arial" panose="020B0604020202020204" pitchFamily="34" charset="0"/>
                <a:cs typeface="Arial" panose="020B0604020202020204" pitchFamily="34" charset="0"/>
              </a:rPr>
              <a:t>Contexto político: </a:t>
            </a:r>
          </a:p>
        </p:txBody>
      </p:sp>
      <p:sp>
        <p:nvSpPr>
          <p:cNvPr id="7" name="Rectángulo 6"/>
          <p:cNvSpPr/>
          <p:nvPr/>
        </p:nvSpPr>
        <p:spPr>
          <a:xfrm>
            <a:off x="1055391" y="2411016"/>
            <a:ext cx="6096000" cy="369332"/>
          </a:xfrm>
          <a:prstGeom prst="rect">
            <a:avLst/>
          </a:prstGeom>
        </p:spPr>
        <p:txBody>
          <a:bodyPr>
            <a:spAutoFit/>
          </a:bodyPr>
          <a:lstStyle/>
          <a:p>
            <a:r>
              <a:rPr lang="es-MX" dirty="0">
                <a:latin typeface="Arial" panose="020B0604020202020204" pitchFamily="34" charset="0"/>
                <a:cs typeface="Arial" panose="020B0604020202020204" pitchFamily="34" charset="0"/>
              </a:rPr>
              <a:t> </a:t>
            </a:r>
          </a:p>
        </p:txBody>
      </p:sp>
      <p:sp>
        <p:nvSpPr>
          <p:cNvPr id="20" name="Rectángulo 19"/>
          <p:cNvSpPr/>
          <p:nvPr/>
        </p:nvSpPr>
        <p:spPr>
          <a:xfrm>
            <a:off x="5451567" y="1061515"/>
            <a:ext cx="1477756" cy="276999"/>
          </a:xfrm>
          <a:prstGeom prst="rect">
            <a:avLst/>
          </a:prstGeom>
        </p:spPr>
        <p:txBody>
          <a:bodyPr wrap="square">
            <a:spAutoFit/>
          </a:bodyPr>
          <a:lstStyle/>
          <a:p>
            <a:pPr lvl="0" algn="just"/>
            <a:endParaRPr lang="es-ES" sz="1200" b="1" dirty="0"/>
          </a:p>
        </p:txBody>
      </p:sp>
      <p:pic>
        <p:nvPicPr>
          <p:cNvPr id="6" name="Imagen 5"/>
          <p:cNvPicPr>
            <a:picLocks noChangeAspect="1"/>
          </p:cNvPicPr>
          <p:nvPr/>
        </p:nvPicPr>
        <p:blipFill>
          <a:blip r:embed="rId7"/>
          <a:stretch>
            <a:fillRect/>
          </a:stretch>
        </p:blipFill>
        <p:spPr>
          <a:xfrm>
            <a:off x="7962503" y="2015623"/>
            <a:ext cx="3209802" cy="1805514"/>
          </a:xfrm>
          <a:prstGeom prst="rect">
            <a:avLst/>
          </a:prstGeom>
          <a:ln>
            <a:noFill/>
          </a:ln>
          <a:effectLst>
            <a:outerShdw blurRad="292100" dist="139700" dir="2700000" algn="tl" rotWithShape="0">
              <a:srgbClr val="333333">
                <a:alpha val="65000"/>
              </a:srgbClr>
            </a:outerShdw>
          </a:effectLst>
        </p:spPr>
      </p:pic>
      <p:sp>
        <p:nvSpPr>
          <p:cNvPr id="8" name="Marcador de número de diapositiva 7">
            <a:extLst>
              <a:ext uri="{FF2B5EF4-FFF2-40B4-BE49-F238E27FC236}">
                <a16:creationId xmlns:a16="http://schemas.microsoft.com/office/drawing/2014/main" id="{D5F336CA-62AA-47F6-9E13-35CF6FFFD196}"/>
              </a:ext>
            </a:extLst>
          </p:cNvPr>
          <p:cNvSpPr>
            <a:spLocks noGrp="1"/>
          </p:cNvSpPr>
          <p:nvPr>
            <p:ph type="sldNum" sz="quarter" idx="12"/>
          </p:nvPr>
        </p:nvSpPr>
        <p:spPr/>
        <p:txBody>
          <a:bodyPr/>
          <a:lstStyle/>
          <a:p>
            <a:fld id="{7F435081-CFB1-4999-ABED-67D2EC110076}" type="slidenum">
              <a:rPr lang="es-MX" smtClean="0"/>
              <a:t>18</a:t>
            </a:fld>
            <a:endParaRPr lang="es-MX"/>
          </a:p>
        </p:txBody>
      </p:sp>
    </p:spTree>
    <p:extLst>
      <p:ext uri="{BB962C8B-B14F-4D97-AF65-F5344CB8AC3E}">
        <p14:creationId xmlns:p14="http://schemas.microsoft.com/office/powerpoint/2010/main" val="3178853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617446156"/>
              </p:ext>
            </p:extLst>
          </p:nvPr>
        </p:nvGraphicFramePr>
        <p:xfrm>
          <a:off x="268000" y="149902"/>
          <a:ext cx="8531226" cy="670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6341532" y="287290"/>
            <a:ext cx="5067837" cy="954107"/>
          </a:xfrm>
          <a:prstGeom prst="rect">
            <a:avLst/>
          </a:prstGeom>
        </p:spPr>
        <p:txBody>
          <a:bodyPr wrap="square">
            <a:spAutoFit/>
          </a:bodyPr>
          <a:lstStyle/>
          <a:p>
            <a:pPr algn="r"/>
            <a:r>
              <a:rPr lang="es-MX" sz="2800" b="1" dirty="0">
                <a:effectLst>
                  <a:outerShdw blurRad="38100" dist="38100" dir="2700000" algn="tl">
                    <a:srgbClr val="000000">
                      <a:alpha val="43137"/>
                    </a:srgbClr>
                  </a:outerShdw>
                </a:effectLst>
                <a:latin typeface="Arial Narrow" panose="020B0606020202030204" pitchFamily="34" charset="0"/>
              </a:rPr>
              <a:t>Las autoridades electorales como organismos autónomos</a:t>
            </a:r>
          </a:p>
        </p:txBody>
      </p:sp>
      <p:sp>
        <p:nvSpPr>
          <p:cNvPr id="9" name="Rectángulo 8"/>
          <p:cNvSpPr/>
          <p:nvPr/>
        </p:nvSpPr>
        <p:spPr>
          <a:xfrm>
            <a:off x="8921974" y="1408325"/>
            <a:ext cx="2433680" cy="400110"/>
          </a:xfrm>
          <a:prstGeom prst="rect">
            <a:avLst/>
          </a:prstGeom>
        </p:spPr>
        <p:txBody>
          <a:bodyPr wrap="none">
            <a:spAutoFit/>
          </a:bodyPr>
          <a:lstStyle/>
          <a:p>
            <a:r>
              <a:rPr lang="es-MX" sz="2000" b="1" dirty="0">
                <a:latin typeface="Arial" panose="020B0604020202020204" pitchFamily="34" charset="0"/>
                <a:cs typeface="Arial" panose="020B0604020202020204" pitchFamily="34" charset="0"/>
              </a:rPr>
              <a:t>Contexto político: </a:t>
            </a:r>
          </a:p>
        </p:txBody>
      </p:sp>
      <p:pic>
        <p:nvPicPr>
          <p:cNvPr id="2" name="Imagen 1"/>
          <p:cNvPicPr>
            <a:picLocks noChangeAspect="1"/>
          </p:cNvPicPr>
          <p:nvPr/>
        </p:nvPicPr>
        <p:blipFill>
          <a:blip r:embed="rId7"/>
          <a:stretch>
            <a:fillRect/>
          </a:stretch>
        </p:blipFill>
        <p:spPr>
          <a:xfrm>
            <a:off x="8659050" y="2211181"/>
            <a:ext cx="2370333" cy="1512916"/>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rotWithShape="1">
          <a:blip r:embed="rId8"/>
          <a:srcRect l="46963" t="718" r="24902" b="17312"/>
          <a:stretch/>
        </p:blipFill>
        <p:spPr>
          <a:xfrm>
            <a:off x="916393" y="4117767"/>
            <a:ext cx="1278167" cy="1861897"/>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9"/>
          <a:stretch>
            <a:fillRect/>
          </a:stretch>
        </p:blipFill>
        <p:spPr>
          <a:xfrm flipH="1">
            <a:off x="7090521" y="4380420"/>
            <a:ext cx="2028188" cy="1064799"/>
          </a:xfrm>
          <a:prstGeom prst="rect">
            <a:avLst/>
          </a:prstGeom>
          <a:ln>
            <a:noFill/>
          </a:ln>
          <a:effectLst>
            <a:outerShdw blurRad="292100" dist="139700" dir="2700000" algn="tl" rotWithShape="0">
              <a:srgbClr val="333333">
                <a:alpha val="65000"/>
              </a:srgbClr>
            </a:outerShdw>
          </a:effectLst>
        </p:spPr>
      </p:pic>
      <p:sp>
        <p:nvSpPr>
          <p:cNvPr id="10" name="Marcador de número de diapositiva 9">
            <a:extLst>
              <a:ext uri="{FF2B5EF4-FFF2-40B4-BE49-F238E27FC236}">
                <a16:creationId xmlns:a16="http://schemas.microsoft.com/office/drawing/2014/main" id="{4AD773B8-DFDF-4FCA-A60F-F9244DFCFA9E}"/>
              </a:ext>
            </a:extLst>
          </p:cNvPr>
          <p:cNvSpPr>
            <a:spLocks noGrp="1"/>
          </p:cNvSpPr>
          <p:nvPr>
            <p:ph type="sldNum" sz="quarter" idx="12"/>
          </p:nvPr>
        </p:nvSpPr>
        <p:spPr/>
        <p:txBody>
          <a:bodyPr/>
          <a:lstStyle/>
          <a:p>
            <a:fld id="{7F435081-CFB1-4999-ABED-67D2EC110076}" type="slidenum">
              <a:rPr lang="es-MX" smtClean="0"/>
              <a:t>19</a:t>
            </a:fld>
            <a:endParaRPr lang="es-MX"/>
          </a:p>
        </p:txBody>
      </p:sp>
    </p:spTree>
    <p:extLst>
      <p:ext uri="{BB962C8B-B14F-4D97-AF65-F5344CB8AC3E}">
        <p14:creationId xmlns:p14="http://schemas.microsoft.com/office/powerpoint/2010/main" val="211390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BF0866-11E4-45EE-9BAA-49EAE253865F}"/>
              </a:ext>
            </a:extLst>
          </p:cNvPr>
          <p:cNvSpPr>
            <a:spLocks noGrp="1"/>
          </p:cNvSpPr>
          <p:nvPr>
            <p:ph type="title"/>
          </p:nvPr>
        </p:nvSpPr>
        <p:spPr/>
        <p:txBody>
          <a:bodyPr>
            <a:normAutofit/>
          </a:bodyPr>
          <a:lstStyle/>
          <a:p>
            <a:r>
              <a:rPr lang="es-ES" sz="4800" b="1" dirty="0"/>
              <a:t>El Proceso Electoral </a:t>
            </a:r>
            <a:endParaRPr lang="es-MX" sz="4800" b="1" dirty="0"/>
          </a:p>
        </p:txBody>
      </p:sp>
      <p:sp>
        <p:nvSpPr>
          <p:cNvPr id="3" name="Marcador de contenido 2">
            <a:extLst>
              <a:ext uri="{FF2B5EF4-FFF2-40B4-BE49-F238E27FC236}">
                <a16:creationId xmlns:a16="http://schemas.microsoft.com/office/drawing/2014/main" id="{FBAF7E87-F84B-40CB-B779-5D4A7C2F525D}"/>
              </a:ext>
            </a:extLst>
          </p:cNvPr>
          <p:cNvSpPr>
            <a:spLocks noGrp="1"/>
          </p:cNvSpPr>
          <p:nvPr>
            <p:ph idx="1"/>
          </p:nvPr>
        </p:nvSpPr>
        <p:spPr/>
        <p:txBody>
          <a:bodyPr>
            <a:normAutofit fontScale="77500" lnSpcReduction="20000"/>
          </a:bodyPr>
          <a:lstStyle/>
          <a:p>
            <a:r>
              <a:rPr lang="es-ES" sz="4800" dirty="0"/>
              <a:t>Sistema Político</a:t>
            </a:r>
          </a:p>
          <a:p>
            <a:endParaRPr lang="es-ES" sz="4800" dirty="0"/>
          </a:p>
          <a:p>
            <a:pPr algn="just"/>
            <a:r>
              <a:rPr lang="es-ES" sz="4800" dirty="0"/>
              <a:t>Sistema de Partidos Políticos Nacionales contendientes en el proceso local </a:t>
            </a:r>
          </a:p>
          <a:p>
            <a:endParaRPr lang="es-ES" sz="4800" dirty="0"/>
          </a:p>
          <a:p>
            <a:r>
              <a:rPr lang="es-ES" sz="4800" dirty="0"/>
              <a:t> Sistema Electoral de Tabasco   </a:t>
            </a:r>
            <a:endParaRPr lang="es-MX" sz="4800" dirty="0"/>
          </a:p>
        </p:txBody>
      </p:sp>
      <p:sp>
        <p:nvSpPr>
          <p:cNvPr id="6" name="Marcador de número de diapositiva 5">
            <a:extLst>
              <a:ext uri="{FF2B5EF4-FFF2-40B4-BE49-F238E27FC236}">
                <a16:creationId xmlns:a16="http://schemas.microsoft.com/office/drawing/2014/main" id="{05544ACA-368C-4CCF-9572-78F14909CF21}"/>
              </a:ext>
            </a:extLst>
          </p:cNvPr>
          <p:cNvSpPr>
            <a:spLocks noGrp="1"/>
          </p:cNvSpPr>
          <p:nvPr>
            <p:ph type="sldNum" sz="quarter" idx="12"/>
          </p:nvPr>
        </p:nvSpPr>
        <p:spPr/>
        <p:txBody>
          <a:bodyPr/>
          <a:lstStyle/>
          <a:p>
            <a:fld id="{7F435081-CFB1-4999-ABED-67D2EC110076}" type="slidenum">
              <a:rPr lang="es-MX" smtClean="0"/>
              <a:t>2</a:t>
            </a:fld>
            <a:endParaRPr lang="es-MX"/>
          </a:p>
        </p:txBody>
      </p:sp>
    </p:spTree>
    <p:extLst>
      <p:ext uri="{BB962C8B-B14F-4D97-AF65-F5344CB8AC3E}">
        <p14:creationId xmlns:p14="http://schemas.microsoft.com/office/powerpoint/2010/main" val="384315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37152" y="321253"/>
            <a:ext cx="6662401" cy="523220"/>
          </a:xfrm>
          <a:prstGeom prst="rect">
            <a:avLst/>
          </a:prstGeom>
        </p:spPr>
        <p:txBody>
          <a:bodyPr wrap="none">
            <a:spAutoFit/>
          </a:bodyPr>
          <a:lstStyle/>
          <a:p>
            <a:pPr algn="ctr"/>
            <a:r>
              <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Instituto Federal Electoral (1990-1995)</a:t>
            </a:r>
          </a:p>
        </p:txBody>
      </p:sp>
      <p:sp>
        <p:nvSpPr>
          <p:cNvPr id="5" name="Rectángulo 4"/>
          <p:cNvSpPr/>
          <p:nvPr/>
        </p:nvSpPr>
        <p:spPr>
          <a:xfrm>
            <a:off x="4033268" y="1100740"/>
            <a:ext cx="3476804" cy="707886"/>
          </a:xfrm>
          <a:prstGeom prst="rect">
            <a:avLst/>
          </a:prstGeom>
        </p:spPr>
        <p:txBody>
          <a:bodyPr wrap="square">
            <a:spAutoFit/>
          </a:bodyPr>
          <a:lstStyle/>
          <a:p>
            <a:pPr algn="ctr"/>
            <a:r>
              <a:rPr lang="es-MX" sz="2000" b="1" dirty="0">
                <a:latin typeface="Arial" panose="020B0604020202020204" pitchFamily="34" charset="0"/>
                <a:cs typeface="Arial" panose="020B0604020202020204" pitchFamily="34" charset="0"/>
              </a:rPr>
              <a:t>Instituto Federal Electoral - Consejo General</a:t>
            </a:r>
          </a:p>
        </p:txBody>
      </p:sp>
      <p:sp>
        <p:nvSpPr>
          <p:cNvPr id="7" name="Rectángulo redondeado 6"/>
          <p:cNvSpPr/>
          <p:nvPr/>
        </p:nvSpPr>
        <p:spPr>
          <a:xfrm>
            <a:off x="800845" y="2488667"/>
            <a:ext cx="1978702" cy="6435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Organismo autónomo</a:t>
            </a:r>
            <a:endParaRPr lang="es-MX" b="1" dirty="0"/>
          </a:p>
        </p:txBody>
      </p:sp>
      <p:sp>
        <p:nvSpPr>
          <p:cNvPr id="8" name="Rectángulo redondeado 7"/>
          <p:cNvSpPr/>
          <p:nvPr/>
        </p:nvSpPr>
        <p:spPr>
          <a:xfrm>
            <a:off x="780400" y="3258341"/>
            <a:ext cx="1978702" cy="6435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Permanente</a:t>
            </a:r>
          </a:p>
        </p:txBody>
      </p:sp>
      <p:sp>
        <p:nvSpPr>
          <p:cNvPr id="9" name="Rectángulo redondeado 8"/>
          <p:cNvSpPr/>
          <p:nvPr/>
        </p:nvSpPr>
        <p:spPr>
          <a:xfrm>
            <a:off x="759955" y="4010244"/>
            <a:ext cx="1978702" cy="64351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Personalidad jurídica</a:t>
            </a:r>
            <a:endParaRPr lang="es-MX" b="1" dirty="0"/>
          </a:p>
        </p:txBody>
      </p:sp>
      <p:sp>
        <p:nvSpPr>
          <p:cNvPr id="10" name="Rectángulo redondeado 9"/>
          <p:cNvSpPr/>
          <p:nvPr/>
        </p:nvSpPr>
        <p:spPr>
          <a:xfrm>
            <a:off x="759955" y="4840068"/>
            <a:ext cx="1978702" cy="6435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Patrimonio propio</a:t>
            </a:r>
            <a:endParaRPr lang="es-MX" b="1" dirty="0"/>
          </a:p>
        </p:txBody>
      </p:sp>
      <p:sp>
        <p:nvSpPr>
          <p:cNvPr id="11" name="Rectángulo redondeado 10"/>
          <p:cNvSpPr/>
          <p:nvPr/>
        </p:nvSpPr>
        <p:spPr>
          <a:xfrm>
            <a:off x="555089" y="5766376"/>
            <a:ext cx="2388434" cy="76237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Tendencia a la “ciudadanización”</a:t>
            </a:r>
          </a:p>
        </p:txBody>
      </p:sp>
      <p:cxnSp>
        <p:nvCxnSpPr>
          <p:cNvPr id="34" name="Conector angular 33"/>
          <p:cNvCxnSpPr>
            <a:stCxn id="5" idx="2"/>
            <a:endCxn id="7" idx="1"/>
          </p:cNvCxnSpPr>
          <p:nvPr/>
        </p:nvCxnSpPr>
        <p:spPr>
          <a:xfrm rot="5400000">
            <a:off x="2785360" y="-175888"/>
            <a:ext cx="1001797" cy="4970825"/>
          </a:xfrm>
          <a:prstGeom prst="bentConnector4">
            <a:avLst>
              <a:gd name="adj1" fmla="val 24545"/>
              <a:gd name="adj2" fmla="val 10946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5" idx="2"/>
            <a:endCxn id="8" idx="1"/>
          </p:cNvCxnSpPr>
          <p:nvPr/>
        </p:nvCxnSpPr>
        <p:spPr>
          <a:xfrm rot="5400000">
            <a:off x="2390300" y="198726"/>
            <a:ext cx="1771471" cy="4991270"/>
          </a:xfrm>
          <a:prstGeom prst="bentConnector4">
            <a:avLst>
              <a:gd name="adj1" fmla="val 14070"/>
              <a:gd name="adj2" fmla="val 10902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stCxn id="5" idx="2"/>
            <a:endCxn id="9" idx="1"/>
          </p:cNvCxnSpPr>
          <p:nvPr/>
        </p:nvCxnSpPr>
        <p:spPr>
          <a:xfrm rot="5400000">
            <a:off x="2004126" y="564456"/>
            <a:ext cx="2523375" cy="5011715"/>
          </a:xfrm>
          <a:prstGeom prst="bentConnector4">
            <a:avLst>
              <a:gd name="adj1" fmla="val 9518"/>
              <a:gd name="adj2" fmla="val 10858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stCxn id="5" idx="2"/>
            <a:endCxn id="10" idx="1"/>
          </p:cNvCxnSpPr>
          <p:nvPr/>
        </p:nvCxnSpPr>
        <p:spPr>
          <a:xfrm rot="5400000">
            <a:off x="1589214" y="979368"/>
            <a:ext cx="3353199" cy="5011715"/>
          </a:xfrm>
          <a:prstGeom prst="bentConnector4">
            <a:avLst>
              <a:gd name="adj1" fmla="val 7305"/>
              <a:gd name="adj2" fmla="val 10858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5" idx="2"/>
            <a:endCxn id="11" idx="1"/>
          </p:cNvCxnSpPr>
          <p:nvPr/>
        </p:nvCxnSpPr>
        <p:spPr>
          <a:xfrm rot="5400000">
            <a:off x="993912" y="1369804"/>
            <a:ext cx="4338936" cy="5216581"/>
          </a:xfrm>
          <a:prstGeom prst="bentConnector4">
            <a:avLst>
              <a:gd name="adj1" fmla="val 5628"/>
              <a:gd name="adj2" fmla="val 10438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ángulo 59"/>
          <p:cNvSpPr/>
          <p:nvPr/>
        </p:nvSpPr>
        <p:spPr>
          <a:xfrm>
            <a:off x="3204748" y="2644836"/>
            <a:ext cx="5133842"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sz="1600" dirty="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Presidente: </a:t>
            </a:r>
            <a:r>
              <a:rPr lang="es-MX" sz="1600" dirty="0">
                <a:latin typeface="Arial" panose="020B0604020202020204" pitchFamily="34" charset="0"/>
                <a:cs typeface="Arial" panose="020B0604020202020204" pitchFamily="34" charset="0"/>
              </a:rPr>
              <a:t>Secretario de Gobernación. Representante del Poder Ejecutivo. </a:t>
            </a:r>
          </a:p>
          <a:p>
            <a:pPr algn="just"/>
            <a:r>
              <a:rPr lang="es-MX" sz="1600" dirty="0">
                <a:latin typeface="Arial" panose="020B0604020202020204" pitchFamily="34" charset="0"/>
                <a:cs typeface="Arial" panose="020B0604020202020204" pitchFamily="34" charset="0"/>
              </a:rPr>
              <a:t>• Consejeros del Poder Legislativo: dos diputados y dos senadores. Uno de la mayoría y otro de la primera minoría de cada cámara. </a:t>
            </a:r>
          </a:p>
          <a:p>
            <a:pPr algn="just"/>
            <a:r>
              <a:rPr lang="es-MX" sz="1600" b="1" dirty="0">
                <a:latin typeface="Arial" panose="020B0604020202020204" pitchFamily="34" charset="0"/>
                <a:cs typeface="Arial" panose="020B0604020202020204" pitchFamily="34" charset="0"/>
              </a:rPr>
              <a:t>• Representantes de los partidos políticos</a:t>
            </a:r>
            <a:r>
              <a:rPr lang="es-MX" sz="1600" dirty="0">
                <a:latin typeface="Arial" panose="020B0604020202020204" pitchFamily="34" charset="0"/>
                <a:cs typeface="Arial" panose="020B0604020202020204" pitchFamily="34" charset="0"/>
              </a:rPr>
              <a:t>: uno por cada 10% de la votación nacional obtenida por cada uno de ellos. Ningún partido puede contar con más de 4 representantes. </a:t>
            </a:r>
          </a:p>
          <a:p>
            <a:pPr algn="just"/>
            <a:r>
              <a:rPr lang="es-MX" sz="1600" dirty="0">
                <a:latin typeface="Arial" panose="020B0604020202020204" pitchFamily="34" charset="0"/>
                <a:cs typeface="Arial" panose="020B0604020202020204" pitchFamily="34" charset="0"/>
              </a:rPr>
              <a:t>• </a:t>
            </a:r>
            <a:r>
              <a:rPr lang="es-MX" sz="1600" b="1" i="1" dirty="0">
                <a:latin typeface="Arial" panose="020B0604020202020204" pitchFamily="34" charset="0"/>
                <a:cs typeface="Arial" panose="020B0604020202020204" pitchFamily="34" charset="0"/>
              </a:rPr>
              <a:t>6 Consejeros Magistrados. </a:t>
            </a:r>
            <a:r>
              <a:rPr lang="es-MX" sz="1600" dirty="0">
                <a:latin typeface="Arial" panose="020B0604020202020204" pitchFamily="34" charset="0"/>
                <a:cs typeface="Arial" panose="020B0604020202020204" pitchFamily="34" charset="0"/>
              </a:rPr>
              <a:t>Personas sin filiación partidista con una sólida formación académica y profesional en el campo del derecho.</a:t>
            </a:r>
          </a:p>
        </p:txBody>
      </p:sp>
      <p:sp>
        <p:nvSpPr>
          <p:cNvPr id="61" name="Rectángulo 60"/>
          <p:cNvSpPr/>
          <p:nvPr/>
        </p:nvSpPr>
        <p:spPr>
          <a:xfrm>
            <a:off x="8599815" y="2644836"/>
            <a:ext cx="3209792"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MX" sz="1600" dirty="0">
                <a:latin typeface="Arial" panose="020B0604020202020204" pitchFamily="34" charset="0"/>
                <a:cs typeface="Arial" panose="020B0604020202020204" pitchFamily="34" charset="0"/>
              </a:rPr>
              <a:t>• Integrar el Registro Federal de Electores. </a:t>
            </a:r>
          </a:p>
          <a:p>
            <a:r>
              <a:rPr lang="es-MX" sz="1600" dirty="0">
                <a:latin typeface="Arial" panose="020B0604020202020204" pitchFamily="34" charset="0"/>
                <a:cs typeface="Arial" panose="020B0604020202020204" pitchFamily="34" charset="0"/>
              </a:rPr>
              <a:t>• Asegurar a los ciudadanos el ejercicio de sus derechos político-electorales. </a:t>
            </a:r>
          </a:p>
          <a:p>
            <a:r>
              <a:rPr lang="es-MX" sz="1600" dirty="0">
                <a:latin typeface="Arial" panose="020B0604020202020204" pitchFamily="34" charset="0"/>
                <a:cs typeface="Arial" panose="020B0604020202020204" pitchFamily="34" charset="0"/>
              </a:rPr>
              <a:t>• Garantizar la celebración periódica y pacífica de elecciones. </a:t>
            </a:r>
          </a:p>
          <a:p>
            <a:r>
              <a:rPr lang="es-MX" sz="1600" dirty="0">
                <a:latin typeface="Arial" panose="020B0604020202020204" pitchFamily="34" charset="0"/>
                <a:cs typeface="Arial" panose="020B0604020202020204" pitchFamily="34" charset="0"/>
              </a:rPr>
              <a:t>• Velar por la autenticidad y efectividad del sufragio. </a:t>
            </a:r>
          </a:p>
          <a:p>
            <a:r>
              <a:rPr lang="es-MX" sz="1600" dirty="0">
                <a:latin typeface="Arial" panose="020B0604020202020204" pitchFamily="34" charset="0"/>
                <a:cs typeface="Arial" panose="020B0604020202020204" pitchFamily="34" charset="0"/>
              </a:rPr>
              <a:t>• Coadyuvar en la promoción y difusión de la cultura política.</a:t>
            </a:r>
          </a:p>
        </p:txBody>
      </p:sp>
      <p:cxnSp>
        <p:nvCxnSpPr>
          <p:cNvPr id="62" name="Conector angular 61"/>
          <p:cNvCxnSpPr>
            <a:stCxn id="5" idx="2"/>
            <a:endCxn id="61" idx="0"/>
          </p:cNvCxnSpPr>
          <p:nvPr/>
        </p:nvCxnSpPr>
        <p:spPr>
          <a:xfrm rot="16200000" flipH="1">
            <a:off x="7570085" y="10210"/>
            <a:ext cx="836210" cy="4433041"/>
          </a:xfrm>
          <a:prstGeom prst="bentConnector3">
            <a:avLst>
              <a:gd name="adj1" fmla="val 3011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p:cNvCxnSpPr>
            <a:stCxn id="5" idx="2"/>
            <a:endCxn id="60" idx="0"/>
          </p:cNvCxnSpPr>
          <p:nvPr/>
        </p:nvCxnSpPr>
        <p:spPr>
          <a:xfrm flipH="1">
            <a:off x="5771669" y="1808626"/>
            <a:ext cx="1" cy="8362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Marcador de número de diapositiva 5">
            <a:extLst>
              <a:ext uri="{FF2B5EF4-FFF2-40B4-BE49-F238E27FC236}">
                <a16:creationId xmlns:a16="http://schemas.microsoft.com/office/drawing/2014/main" id="{E787D0CB-BE23-4441-9475-279C5899E148}"/>
              </a:ext>
            </a:extLst>
          </p:cNvPr>
          <p:cNvSpPr>
            <a:spLocks noGrp="1"/>
          </p:cNvSpPr>
          <p:nvPr>
            <p:ph type="sldNum" sz="quarter" idx="12"/>
          </p:nvPr>
        </p:nvSpPr>
        <p:spPr/>
        <p:txBody>
          <a:bodyPr/>
          <a:lstStyle/>
          <a:p>
            <a:fld id="{7F435081-CFB1-4999-ABED-67D2EC110076}" type="slidenum">
              <a:rPr lang="es-MX" smtClean="0"/>
              <a:t>20</a:t>
            </a:fld>
            <a:endParaRPr lang="es-MX"/>
          </a:p>
        </p:txBody>
      </p:sp>
    </p:spTree>
    <p:extLst>
      <p:ext uri="{BB962C8B-B14F-4D97-AF65-F5344CB8AC3E}">
        <p14:creationId xmlns:p14="http://schemas.microsoft.com/office/powerpoint/2010/main" val="413100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3181796" y="330747"/>
            <a:ext cx="5933034" cy="523220"/>
          </a:xfrm>
          <a:prstGeom prst="rect">
            <a:avLst/>
          </a:prstGeom>
        </p:spPr>
        <p:txBody>
          <a:bodyPr wrap="none">
            <a:spAutoFit/>
          </a:bodyPr>
          <a:lstStyle/>
          <a:p>
            <a:r>
              <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Instituto</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Federal Electoral (1990-1995)</a:t>
            </a:r>
          </a:p>
        </p:txBody>
      </p:sp>
      <p:sp>
        <p:nvSpPr>
          <p:cNvPr id="5" name="Rectángulo 4"/>
          <p:cNvSpPr/>
          <p:nvPr/>
        </p:nvSpPr>
        <p:spPr>
          <a:xfrm>
            <a:off x="3672865" y="978473"/>
            <a:ext cx="4894011" cy="923330"/>
          </a:xfrm>
          <a:prstGeom prst="rect">
            <a:avLst/>
          </a:prstGeom>
        </p:spPr>
        <p:txBody>
          <a:bodyPr wrap="square">
            <a:spAutoFit/>
          </a:bodyPr>
          <a:lstStyle/>
          <a:p>
            <a:pPr algn="ctr"/>
            <a:r>
              <a:rPr lang="es-MX" b="1" dirty="0">
                <a:latin typeface="Arial" panose="020B0604020202020204" pitchFamily="34" charset="0"/>
                <a:cs typeface="Arial" panose="020B0604020202020204" pitchFamily="34" charset="0"/>
              </a:rPr>
              <a:t>Consejo Local Electoral </a:t>
            </a:r>
          </a:p>
          <a:p>
            <a:pPr algn="ctr"/>
            <a:r>
              <a:rPr lang="es-MX" dirty="0">
                <a:latin typeface="Arial" panose="020B0604020202020204" pitchFamily="34" charset="0"/>
                <a:cs typeface="Arial" panose="020B0604020202020204" pitchFamily="34" charset="0"/>
              </a:rPr>
              <a:t>(Órgano temporal, funciona durante el proceso electoral federal)</a:t>
            </a:r>
          </a:p>
        </p:txBody>
      </p:sp>
      <p:sp>
        <p:nvSpPr>
          <p:cNvPr id="13" name="Elipse 12"/>
          <p:cNvSpPr/>
          <p:nvPr/>
        </p:nvSpPr>
        <p:spPr>
          <a:xfrm>
            <a:off x="1324893" y="1715742"/>
            <a:ext cx="5238750" cy="49720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latin typeface="Arial" panose="020B0604020202020204" pitchFamily="34" charset="0"/>
                <a:cs typeface="Arial" panose="020B0604020202020204" pitchFamily="34" charset="0"/>
              </a:rPr>
              <a:t>• 6 Consejeros ciudadanos. </a:t>
            </a:r>
          </a:p>
          <a:p>
            <a:pPr algn="ctr"/>
            <a:r>
              <a:rPr lang="es-MX" b="1" dirty="0">
                <a:latin typeface="Arial" panose="020B0604020202020204" pitchFamily="34" charset="0"/>
                <a:cs typeface="Arial" panose="020B0604020202020204" pitchFamily="34" charset="0"/>
              </a:rPr>
              <a:t>• 5 Consejeros vocales de la Junta Local Ejecutiva. </a:t>
            </a:r>
          </a:p>
          <a:p>
            <a:pPr algn="ctr"/>
            <a:r>
              <a:rPr lang="es-MX" b="1" dirty="0">
                <a:latin typeface="Arial" panose="020B0604020202020204" pitchFamily="34" charset="0"/>
                <a:cs typeface="Arial" panose="020B0604020202020204" pitchFamily="34" charset="0"/>
              </a:rPr>
              <a:t>• Presidente: Vocal ejecutivo de la Junta. </a:t>
            </a:r>
          </a:p>
          <a:p>
            <a:pPr algn="ctr"/>
            <a:r>
              <a:rPr lang="es-MX" b="1" dirty="0">
                <a:latin typeface="Arial" panose="020B0604020202020204" pitchFamily="34" charset="0"/>
                <a:cs typeface="Arial" panose="020B0604020202020204" pitchFamily="34" charset="0"/>
              </a:rPr>
              <a:t>• Secretario: Vocal secretario de la Junta. </a:t>
            </a:r>
          </a:p>
          <a:p>
            <a:pPr algn="ctr"/>
            <a:r>
              <a:rPr lang="es-MX" b="1" dirty="0">
                <a:latin typeface="Arial" panose="020B0604020202020204" pitchFamily="34" charset="0"/>
                <a:cs typeface="Arial" panose="020B0604020202020204" pitchFamily="34" charset="0"/>
              </a:rPr>
              <a:t>• Representantes de los partidos políticos nacionales. </a:t>
            </a:r>
            <a:endParaRPr lang="es-MX" b="1" dirty="0">
              <a:solidFill>
                <a:schemeClr val="tx1"/>
              </a:solidFill>
              <a:latin typeface="Arial" panose="020B0604020202020204" pitchFamily="34" charset="0"/>
              <a:cs typeface="Arial" panose="020B0604020202020204" pitchFamily="34" charset="0"/>
            </a:endParaRPr>
          </a:p>
        </p:txBody>
      </p:sp>
      <p:sp>
        <p:nvSpPr>
          <p:cNvPr id="14" name="Elipse 13"/>
          <p:cNvSpPr/>
          <p:nvPr/>
        </p:nvSpPr>
        <p:spPr>
          <a:xfrm>
            <a:off x="5905500" y="1715742"/>
            <a:ext cx="5238750" cy="4972050"/>
          </a:xfrm>
          <a:prstGeom prst="ellipse">
            <a:avLst/>
          </a:prstGeom>
          <a:solidFill>
            <a:srgbClr val="00B05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•Vigilar que los consejos distritales se instalen en la entidad. </a:t>
            </a:r>
          </a:p>
          <a:p>
            <a:pPr algn="ctr"/>
            <a:r>
              <a:rPr lang="es-MX" b="1" dirty="0">
                <a:latin typeface="Arial" panose="020B0604020202020204" pitchFamily="34" charset="0"/>
                <a:cs typeface="Arial" panose="020B0604020202020204" pitchFamily="34" charset="0"/>
              </a:rPr>
              <a:t>•Publicar la integración de los consejos distritales, por lo menos en uno de los diarios de mayor circulación de la localidad. </a:t>
            </a:r>
          </a:p>
          <a:p>
            <a:pPr algn="ctr"/>
            <a:r>
              <a:rPr lang="es-MX" b="1" dirty="0">
                <a:latin typeface="Arial" panose="020B0604020202020204" pitchFamily="34" charset="0"/>
                <a:cs typeface="Arial" panose="020B0604020202020204" pitchFamily="34" charset="0"/>
              </a:rPr>
              <a:t>•Registrar las fórmulas de candidatos a senadores por mayoría relativa. </a:t>
            </a:r>
          </a:p>
          <a:p>
            <a:pPr algn="ctr"/>
            <a:r>
              <a:rPr lang="es-MX" b="1" dirty="0">
                <a:latin typeface="Arial" panose="020B0604020202020204" pitchFamily="34" charset="0"/>
                <a:cs typeface="Arial" panose="020B0604020202020204" pitchFamily="34" charset="0"/>
              </a:rPr>
              <a:t>•Designar a los consejeros electorales que integren los consejos distritales. </a:t>
            </a:r>
            <a:endParaRPr lang="es-MX" b="1" dirty="0">
              <a:solidFill>
                <a:schemeClr val="tx1"/>
              </a:solidFill>
              <a:latin typeface="Arial" panose="020B0604020202020204" pitchFamily="34" charset="0"/>
              <a:cs typeface="Arial" panose="020B0604020202020204" pitchFamily="34" charset="0"/>
            </a:endParaRPr>
          </a:p>
          <a:p>
            <a:pPr algn="ctr"/>
            <a:endParaRPr lang="es-MX" b="1" dirty="0">
              <a:solidFill>
                <a:schemeClr val="tx1"/>
              </a:solidFill>
              <a:latin typeface="Arial" panose="020B0604020202020204" pitchFamily="34" charset="0"/>
              <a:cs typeface="Arial" panose="020B0604020202020204" pitchFamily="34" charset="0"/>
            </a:endParaRPr>
          </a:p>
        </p:txBody>
      </p:sp>
      <p:sp>
        <p:nvSpPr>
          <p:cNvPr id="15" name="Rectángulo redondeado 14"/>
          <p:cNvSpPr/>
          <p:nvPr/>
        </p:nvSpPr>
        <p:spPr>
          <a:xfrm>
            <a:off x="877442" y="1715742"/>
            <a:ext cx="2192588" cy="55369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Conformado por:</a:t>
            </a:r>
          </a:p>
        </p:txBody>
      </p:sp>
      <p:sp>
        <p:nvSpPr>
          <p:cNvPr id="16" name="Rectángulo redondeado 15"/>
          <p:cNvSpPr/>
          <p:nvPr/>
        </p:nvSpPr>
        <p:spPr>
          <a:xfrm>
            <a:off x="9399113" y="1623715"/>
            <a:ext cx="2192588" cy="55369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Funciones</a:t>
            </a:r>
          </a:p>
        </p:txBody>
      </p:sp>
      <p:sp>
        <p:nvSpPr>
          <p:cNvPr id="6" name="Marcador de número de diapositiva 5">
            <a:extLst>
              <a:ext uri="{FF2B5EF4-FFF2-40B4-BE49-F238E27FC236}">
                <a16:creationId xmlns:a16="http://schemas.microsoft.com/office/drawing/2014/main" id="{D5E2578A-21D1-4175-9948-836F776CC361}"/>
              </a:ext>
            </a:extLst>
          </p:cNvPr>
          <p:cNvSpPr>
            <a:spLocks noGrp="1"/>
          </p:cNvSpPr>
          <p:nvPr>
            <p:ph type="sldNum" sz="quarter" idx="12"/>
          </p:nvPr>
        </p:nvSpPr>
        <p:spPr/>
        <p:txBody>
          <a:bodyPr/>
          <a:lstStyle/>
          <a:p>
            <a:fld id="{7F435081-CFB1-4999-ABED-67D2EC110076}" type="slidenum">
              <a:rPr lang="es-MX" smtClean="0"/>
              <a:t>21</a:t>
            </a:fld>
            <a:endParaRPr lang="es-MX"/>
          </a:p>
        </p:txBody>
      </p:sp>
    </p:spTree>
    <p:extLst>
      <p:ext uri="{BB962C8B-B14F-4D97-AF65-F5344CB8AC3E}">
        <p14:creationId xmlns:p14="http://schemas.microsoft.com/office/powerpoint/2010/main" val="113405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2813" y="1095970"/>
            <a:ext cx="4306215" cy="923330"/>
          </a:xfrm>
          <a:prstGeom prst="rect">
            <a:avLst/>
          </a:prstGeom>
        </p:spPr>
        <p:txBody>
          <a:bodyPr wrap="square">
            <a:spAutoFit/>
          </a:bodyPr>
          <a:lstStyle/>
          <a:p>
            <a:pPr algn="ctr"/>
            <a:r>
              <a:rPr lang="es-MX" b="1" dirty="0">
                <a:latin typeface="Arial" panose="020B0604020202020204" pitchFamily="34" charset="0"/>
                <a:cs typeface="Arial" panose="020B0604020202020204" pitchFamily="34" charset="0"/>
              </a:rPr>
              <a:t>Consejo Distrital Electoral</a:t>
            </a:r>
          </a:p>
          <a:p>
            <a:pPr algn="ctr"/>
            <a:r>
              <a:rPr lang="es-MX" dirty="0">
                <a:latin typeface="Arial" panose="020B0604020202020204" pitchFamily="34" charset="0"/>
                <a:cs typeface="Arial" panose="020B0604020202020204" pitchFamily="34" charset="0"/>
              </a:rPr>
              <a:t> (órgano temporal, funciona durante el proceso electoral federal)</a:t>
            </a:r>
          </a:p>
        </p:txBody>
      </p:sp>
      <p:sp>
        <p:nvSpPr>
          <p:cNvPr id="7" name="Rectángulo 6"/>
          <p:cNvSpPr/>
          <p:nvPr/>
        </p:nvSpPr>
        <p:spPr>
          <a:xfrm>
            <a:off x="3672865" y="330747"/>
            <a:ext cx="5726248" cy="461665"/>
          </a:xfrm>
          <a:prstGeom prst="rect">
            <a:avLst/>
          </a:prstGeom>
        </p:spPr>
        <p:txBody>
          <a:bodyPr wrap="none">
            <a:spAutoFit/>
          </a:bodyPr>
          <a:lstStyle/>
          <a:p>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Instituto Federal Electoral (1990-1995)</a:t>
            </a:r>
          </a:p>
        </p:txBody>
      </p:sp>
      <p:sp>
        <p:nvSpPr>
          <p:cNvPr id="8" name="Elipse 7"/>
          <p:cNvSpPr/>
          <p:nvPr/>
        </p:nvSpPr>
        <p:spPr>
          <a:xfrm>
            <a:off x="1553494" y="1962150"/>
            <a:ext cx="4878638" cy="47434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 6 Consejeros ciudadanos. </a:t>
            </a:r>
          </a:p>
          <a:p>
            <a:pPr algn="ctr"/>
            <a:r>
              <a:rPr lang="es-MX" b="1" dirty="0">
                <a:solidFill>
                  <a:schemeClr val="tx1"/>
                </a:solidFill>
                <a:latin typeface="Arial" panose="020B0604020202020204" pitchFamily="34" charset="0"/>
                <a:cs typeface="Arial" panose="020B0604020202020204" pitchFamily="34" charset="0"/>
              </a:rPr>
              <a:t>• 5 Consejeros vocales de la Junta Distrital Ejecutiva. </a:t>
            </a:r>
          </a:p>
          <a:p>
            <a:pPr algn="ctr"/>
            <a:r>
              <a:rPr lang="es-MX" b="1" dirty="0">
                <a:solidFill>
                  <a:schemeClr val="tx1"/>
                </a:solidFill>
                <a:latin typeface="Arial" panose="020B0604020202020204" pitchFamily="34" charset="0"/>
                <a:cs typeface="Arial" panose="020B0604020202020204" pitchFamily="34" charset="0"/>
              </a:rPr>
              <a:t>• Presidente: Vocal ejecutivo de la Junta. </a:t>
            </a:r>
          </a:p>
          <a:p>
            <a:pPr algn="ctr"/>
            <a:r>
              <a:rPr lang="es-MX" b="1" dirty="0">
                <a:solidFill>
                  <a:schemeClr val="tx1"/>
                </a:solidFill>
                <a:latin typeface="Arial" panose="020B0604020202020204" pitchFamily="34" charset="0"/>
                <a:cs typeface="Arial" panose="020B0604020202020204" pitchFamily="34" charset="0"/>
              </a:rPr>
              <a:t>• Secretario: Vocal secretario de la junta. </a:t>
            </a:r>
          </a:p>
          <a:p>
            <a:pPr algn="ctr"/>
            <a:r>
              <a:rPr lang="es-MX" b="1" dirty="0">
                <a:solidFill>
                  <a:schemeClr val="tx1"/>
                </a:solidFill>
                <a:latin typeface="Arial" panose="020B0604020202020204" pitchFamily="34" charset="0"/>
                <a:cs typeface="Arial" panose="020B0604020202020204" pitchFamily="34" charset="0"/>
              </a:rPr>
              <a:t>• Representantes de los partidos políticos nacionales. </a:t>
            </a:r>
          </a:p>
        </p:txBody>
      </p:sp>
      <p:sp>
        <p:nvSpPr>
          <p:cNvPr id="9" name="Elipse 8"/>
          <p:cNvSpPr/>
          <p:nvPr/>
        </p:nvSpPr>
        <p:spPr>
          <a:xfrm>
            <a:off x="5927303" y="1962150"/>
            <a:ext cx="4743450" cy="47434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•Determinar el número y ubicación de las casillas. </a:t>
            </a:r>
          </a:p>
          <a:p>
            <a:pPr algn="ctr"/>
            <a:r>
              <a:rPr lang="es-MX" b="1" dirty="0">
                <a:solidFill>
                  <a:schemeClr val="tx1"/>
                </a:solidFill>
                <a:latin typeface="Arial" panose="020B0604020202020204" pitchFamily="34" charset="0"/>
                <a:cs typeface="Arial" panose="020B0604020202020204" pitchFamily="34" charset="0"/>
              </a:rPr>
              <a:t>•Insacular a los funcionarios de casillas. </a:t>
            </a:r>
          </a:p>
          <a:p>
            <a:pPr algn="ctr"/>
            <a:r>
              <a:rPr lang="es-MX" b="1" dirty="0">
                <a:solidFill>
                  <a:schemeClr val="tx1"/>
                </a:solidFill>
                <a:latin typeface="Arial" panose="020B0604020202020204" pitchFamily="34" charset="0"/>
                <a:cs typeface="Arial" panose="020B0604020202020204" pitchFamily="34" charset="0"/>
              </a:rPr>
              <a:t>•Registrar el nombramiento de los representantes que los partidos políticos acrediten para la jornada electoral. </a:t>
            </a:r>
          </a:p>
          <a:p>
            <a:pPr algn="ctr"/>
            <a:r>
              <a:rPr lang="es-MX" b="1" dirty="0">
                <a:solidFill>
                  <a:schemeClr val="tx1"/>
                </a:solidFill>
                <a:latin typeface="Arial" panose="020B0604020202020204" pitchFamily="34" charset="0"/>
                <a:cs typeface="Arial" panose="020B0604020202020204" pitchFamily="34" charset="0"/>
              </a:rPr>
              <a:t>•Registrar fórmulas de los candidatos a diputados de mayoría relativa.</a:t>
            </a:r>
          </a:p>
        </p:txBody>
      </p:sp>
      <p:sp>
        <p:nvSpPr>
          <p:cNvPr id="5" name="Marcador de número de diapositiva 4">
            <a:extLst>
              <a:ext uri="{FF2B5EF4-FFF2-40B4-BE49-F238E27FC236}">
                <a16:creationId xmlns:a16="http://schemas.microsoft.com/office/drawing/2014/main" id="{EFF87455-D15C-4D38-A6A6-45EB16EF2B21}"/>
              </a:ext>
            </a:extLst>
          </p:cNvPr>
          <p:cNvSpPr>
            <a:spLocks noGrp="1"/>
          </p:cNvSpPr>
          <p:nvPr>
            <p:ph type="sldNum" sz="quarter" idx="12"/>
          </p:nvPr>
        </p:nvSpPr>
        <p:spPr/>
        <p:txBody>
          <a:bodyPr/>
          <a:lstStyle/>
          <a:p>
            <a:fld id="{7F435081-CFB1-4999-ABED-67D2EC110076}" type="slidenum">
              <a:rPr lang="es-MX" smtClean="0"/>
              <a:t>22</a:t>
            </a:fld>
            <a:endParaRPr lang="es-MX"/>
          </a:p>
        </p:txBody>
      </p:sp>
    </p:spTree>
    <p:extLst>
      <p:ext uri="{BB962C8B-B14F-4D97-AF65-F5344CB8AC3E}">
        <p14:creationId xmlns:p14="http://schemas.microsoft.com/office/powerpoint/2010/main" val="1813289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35507" y="413459"/>
            <a:ext cx="6640985" cy="523220"/>
          </a:xfrm>
          <a:prstGeom prst="rect">
            <a:avLst/>
          </a:prstGeom>
        </p:spPr>
        <p:txBody>
          <a:bodyPr wrap="none">
            <a:spAutoFit/>
          </a:bodyPr>
          <a:lstStyle/>
          <a:p>
            <a:r>
              <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Tribunal Federal Electoral (1990-1995)</a:t>
            </a:r>
          </a:p>
        </p:txBody>
      </p:sp>
      <p:sp>
        <p:nvSpPr>
          <p:cNvPr id="5" name="Rectángulo 4"/>
          <p:cNvSpPr/>
          <p:nvPr/>
        </p:nvSpPr>
        <p:spPr>
          <a:xfrm>
            <a:off x="4368325" y="1072634"/>
            <a:ext cx="3975348" cy="646331"/>
          </a:xfrm>
          <a:prstGeom prst="rect">
            <a:avLst/>
          </a:prstGeom>
        </p:spPr>
        <p:txBody>
          <a:bodyPr wrap="square">
            <a:spAutoFit/>
          </a:bodyPr>
          <a:lstStyle/>
          <a:p>
            <a:pPr algn="ctr"/>
            <a:r>
              <a:rPr lang="es-MX" b="1" dirty="0">
                <a:latin typeface="Arial" panose="020B0604020202020204" pitchFamily="34" charset="0"/>
                <a:cs typeface="Arial" panose="020B0604020202020204" pitchFamily="34" charset="0"/>
              </a:rPr>
              <a:t>Tribunal Federal Electoral </a:t>
            </a:r>
          </a:p>
          <a:p>
            <a:pPr algn="ctr"/>
            <a:r>
              <a:rPr lang="es-MX" dirty="0">
                <a:latin typeface="Arial" panose="020B0604020202020204" pitchFamily="34" charset="0"/>
                <a:cs typeface="Arial" panose="020B0604020202020204" pitchFamily="34" charset="0"/>
              </a:rPr>
              <a:t>Órgano jurisdiccional autónomo</a:t>
            </a:r>
          </a:p>
        </p:txBody>
      </p:sp>
      <p:sp>
        <p:nvSpPr>
          <p:cNvPr id="6" name="Rectángulo 5"/>
          <p:cNvSpPr/>
          <p:nvPr/>
        </p:nvSpPr>
        <p:spPr>
          <a:xfrm>
            <a:off x="8220905" y="2246590"/>
            <a:ext cx="156966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b="1" dirty="0">
                <a:latin typeface="Arial" panose="020B0604020202020204" pitchFamily="34" charset="0"/>
                <a:cs typeface="Arial" panose="020B0604020202020204" pitchFamily="34" charset="0"/>
              </a:rPr>
              <a:t>Sala central </a:t>
            </a:r>
          </a:p>
          <a:p>
            <a:pPr algn="ctr"/>
            <a:r>
              <a:rPr lang="es-MX" dirty="0">
                <a:latin typeface="Arial" panose="020B0604020202020204" pitchFamily="34" charset="0"/>
                <a:cs typeface="Arial" panose="020B0604020202020204" pitchFamily="34" charset="0"/>
              </a:rPr>
              <a:t>(permanente)</a:t>
            </a:r>
          </a:p>
        </p:txBody>
      </p:sp>
      <p:sp>
        <p:nvSpPr>
          <p:cNvPr id="7" name="Rectángulo 6"/>
          <p:cNvSpPr/>
          <p:nvPr/>
        </p:nvSpPr>
        <p:spPr>
          <a:xfrm>
            <a:off x="1748314" y="2224861"/>
            <a:ext cx="353282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b="1" dirty="0">
                <a:latin typeface="Arial" panose="020B0604020202020204" pitchFamily="34" charset="0"/>
                <a:cs typeface="Arial" panose="020B0604020202020204" pitchFamily="34" charset="0"/>
              </a:rPr>
              <a:t>Cuatro salas regionales </a:t>
            </a:r>
          </a:p>
          <a:p>
            <a:pPr algn="ctr"/>
            <a:r>
              <a:rPr lang="es-MX" dirty="0">
                <a:latin typeface="Arial" panose="020B0604020202020204" pitchFamily="34" charset="0"/>
                <a:cs typeface="Arial" panose="020B0604020202020204" pitchFamily="34" charset="0"/>
              </a:rPr>
              <a:t>(temporales: enero-noviembre del año electoral)</a:t>
            </a:r>
          </a:p>
        </p:txBody>
      </p:sp>
      <p:sp>
        <p:nvSpPr>
          <p:cNvPr id="8" name="Rectángulo 7"/>
          <p:cNvSpPr/>
          <p:nvPr/>
        </p:nvSpPr>
        <p:spPr>
          <a:xfrm>
            <a:off x="8156784" y="3362085"/>
            <a:ext cx="169790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s-MX" dirty="0">
                <a:latin typeface="Arial" panose="020B0604020202020204" pitchFamily="34" charset="0"/>
                <a:cs typeface="Arial" panose="020B0604020202020204" pitchFamily="34" charset="0"/>
              </a:rPr>
              <a:t>5 magistrados </a:t>
            </a:r>
          </a:p>
        </p:txBody>
      </p:sp>
      <p:sp>
        <p:nvSpPr>
          <p:cNvPr id="9" name="Rectángulo 8"/>
          <p:cNvSpPr/>
          <p:nvPr/>
        </p:nvSpPr>
        <p:spPr>
          <a:xfrm>
            <a:off x="2697834" y="3536632"/>
            <a:ext cx="163378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s-MX" dirty="0">
                <a:latin typeface="Arial" panose="020B0604020202020204" pitchFamily="34" charset="0"/>
                <a:cs typeface="Arial" panose="020B0604020202020204" pitchFamily="34" charset="0"/>
              </a:rPr>
              <a:t>3 magistrados</a:t>
            </a:r>
          </a:p>
        </p:txBody>
      </p:sp>
      <p:sp>
        <p:nvSpPr>
          <p:cNvPr id="10" name="Rectángulo 9"/>
          <p:cNvSpPr/>
          <p:nvPr/>
        </p:nvSpPr>
        <p:spPr>
          <a:xfrm>
            <a:off x="4368325" y="4338993"/>
            <a:ext cx="3435105" cy="92333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dirty="0">
                <a:latin typeface="Arial" panose="020B0604020202020204" pitchFamily="34" charset="0"/>
                <a:cs typeface="Arial" panose="020B0604020202020204" pitchFamily="34" charset="0"/>
              </a:rPr>
              <a:t>Designados por la Cámara Diputados a propuesta del Ejecutivo</a:t>
            </a:r>
          </a:p>
        </p:txBody>
      </p:sp>
      <p:sp>
        <p:nvSpPr>
          <p:cNvPr id="11" name="Rectángulo 10"/>
          <p:cNvSpPr/>
          <p:nvPr/>
        </p:nvSpPr>
        <p:spPr>
          <a:xfrm>
            <a:off x="2433230" y="5680705"/>
            <a:ext cx="7305294" cy="923330"/>
          </a:xfrm>
          <a:prstGeom prst="rect">
            <a:avLst/>
          </a:prstGeom>
        </p:spPr>
        <p:txBody>
          <a:bodyPr wrap="square">
            <a:spAutoFit/>
          </a:bodyPr>
          <a:lstStyle/>
          <a:p>
            <a:pPr algn="ctr"/>
            <a:r>
              <a:rPr lang="es-MX" dirty="0">
                <a:latin typeface="Arial" panose="020B0604020202020204" pitchFamily="34" charset="0"/>
                <a:cs typeface="Arial" panose="020B0604020202020204" pitchFamily="34" charset="0"/>
              </a:rPr>
              <a:t>Control de legalidad de los procesos electorales mediante la sustanciación y resolución de los recursos de apelación e inconformidad</a:t>
            </a:r>
          </a:p>
        </p:txBody>
      </p:sp>
      <p:cxnSp>
        <p:nvCxnSpPr>
          <p:cNvPr id="16" name="Conector angular 15"/>
          <p:cNvCxnSpPr>
            <a:cxnSpLocks/>
            <a:stCxn id="5" idx="2"/>
            <a:endCxn id="6" idx="0"/>
          </p:cNvCxnSpPr>
          <p:nvPr/>
        </p:nvCxnSpPr>
        <p:spPr>
          <a:xfrm rot="16200000" flipH="1">
            <a:off x="7417055" y="657909"/>
            <a:ext cx="527625" cy="2649736"/>
          </a:xfrm>
          <a:prstGeom prst="bentConnector3">
            <a:avLst>
              <a:gd name="adj1" fmla="val 4639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p:cNvCxnSpPr>
            <a:stCxn id="5" idx="2"/>
            <a:endCxn id="7" idx="0"/>
          </p:cNvCxnSpPr>
          <p:nvPr/>
        </p:nvCxnSpPr>
        <p:spPr>
          <a:xfrm rot="5400000">
            <a:off x="4682414" y="551276"/>
            <a:ext cx="505896" cy="284127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7" idx="2"/>
            <a:endCxn id="9" idx="0"/>
          </p:cNvCxnSpPr>
          <p:nvPr/>
        </p:nvCxnSpPr>
        <p:spPr>
          <a:xfrm>
            <a:off x="3514724" y="3148191"/>
            <a:ext cx="1" cy="3884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cxnSpLocks/>
            <a:stCxn id="6" idx="2"/>
            <a:endCxn id="8" idx="0"/>
          </p:cNvCxnSpPr>
          <p:nvPr/>
        </p:nvCxnSpPr>
        <p:spPr>
          <a:xfrm>
            <a:off x="9005735" y="2892921"/>
            <a:ext cx="0" cy="4691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p:cNvCxnSpPr>
            <a:stCxn id="9" idx="2"/>
            <a:endCxn id="10" idx="1"/>
          </p:cNvCxnSpPr>
          <p:nvPr/>
        </p:nvCxnSpPr>
        <p:spPr>
          <a:xfrm rot="16200000" flipH="1">
            <a:off x="3494178" y="3926511"/>
            <a:ext cx="894694" cy="85360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p:cNvCxnSpPr>
            <a:stCxn id="8" idx="2"/>
            <a:endCxn id="10" idx="3"/>
          </p:cNvCxnSpPr>
          <p:nvPr/>
        </p:nvCxnSpPr>
        <p:spPr>
          <a:xfrm rot="5400000">
            <a:off x="7869963" y="3664885"/>
            <a:ext cx="1069241" cy="120230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10" idx="2"/>
            <a:endCxn id="11" idx="0"/>
          </p:cNvCxnSpPr>
          <p:nvPr/>
        </p:nvCxnSpPr>
        <p:spPr>
          <a:xfrm flipH="1">
            <a:off x="6085877" y="5262323"/>
            <a:ext cx="1" cy="4183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Marcador de número de diapositiva 11">
            <a:extLst>
              <a:ext uri="{FF2B5EF4-FFF2-40B4-BE49-F238E27FC236}">
                <a16:creationId xmlns:a16="http://schemas.microsoft.com/office/drawing/2014/main" id="{03342141-CC90-4E7B-A3A5-70BC90728C09}"/>
              </a:ext>
            </a:extLst>
          </p:cNvPr>
          <p:cNvSpPr>
            <a:spLocks noGrp="1"/>
          </p:cNvSpPr>
          <p:nvPr>
            <p:ph type="sldNum" sz="quarter" idx="12"/>
          </p:nvPr>
        </p:nvSpPr>
        <p:spPr/>
        <p:txBody>
          <a:bodyPr/>
          <a:lstStyle/>
          <a:p>
            <a:fld id="{7F435081-CFB1-4999-ABED-67D2EC110076}" type="slidenum">
              <a:rPr lang="es-MX" smtClean="0"/>
              <a:t>23</a:t>
            </a:fld>
            <a:endParaRPr lang="es-MX"/>
          </a:p>
        </p:txBody>
      </p:sp>
    </p:spTree>
    <p:extLst>
      <p:ext uri="{BB962C8B-B14F-4D97-AF65-F5344CB8AC3E}">
        <p14:creationId xmlns:p14="http://schemas.microsoft.com/office/powerpoint/2010/main" val="347961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65714" y="556876"/>
            <a:ext cx="7181850" cy="954107"/>
          </a:xfrm>
          <a:prstGeom prst="rect">
            <a:avLst/>
          </a:prstGeom>
        </p:spPr>
        <p:txBody>
          <a:bodyPr wrap="square">
            <a:spAutoFit/>
          </a:bodyPr>
          <a:lstStyle/>
          <a:p>
            <a:pPr algn="ctr"/>
            <a:r>
              <a:rPr lang="es-MX" sz="2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Instituto Federal Electoral y colegios electorales Reforma de 1993</a:t>
            </a:r>
          </a:p>
        </p:txBody>
      </p:sp>
      <p:sp>
        <p:nvSpPr>
          <p:cNvPr id="5" name="Rectángulo redondeado 4"/>
          <p:cNvSpPr/>
          <p:nvPr/>
        </p:nvSpPr>
        <p:spPr>
          <a:xfrm>
            <a:off x="429837" y="2367188"/>
            <a:ext cx="276225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Instituto Federal Electoral</a:t>
            </a:r>
          </a:p>
        </p:txBody>
      </p:sp>
      <p:sp>
        <p:nvSpPr>
          <p:cNvPr id="6" name="Rectángulo 5"/>
          <p:cNvSpPr/>
          <p:nvPr/>
        </p:nvSpPr>
        <p:spPr>
          <a:xfrm>
            <a:off x="220171" y="3703343"/>
            <a:ext cx="3181581" cy="923330"/>
          </a:xfrm>
          <a:prstGeom prst="rect">
            <a:avLst/>
          </a:prstGeom>
        </p:spPr>
        <p:txBody>
          <a:bodyPr wrap="square">
            <a:spAutoFit/>
          </a:bodyPr>
          <a:lstStyle/>
          <a:p>
            <a:pPr algn="ctr"/>
            <a:r>
              <a:rPr lang="es-MX" dirty="0">
                <a:latin typeface="Arial" panose="020B0604020202020204" pitchFamily="34" charset="0"/>
                <a:cs typeface="Arial" panose="020B0604020202020204" pitchFamily="34" charset="0"/>
              </a:rPr>
              <a:t>Declara la validez de las elecciones de diputados y senadores</a:t>
            </a:r>
          </a:p>
        </p:txBody>
      </p:sp>
      <p:sp>
        <p:nvSpPr>
          <p:cNvPr id="7" name="Rectángulo 6"/>
          <p:cNvSpPr/>
          <p:nvPr/>
        </p:nvSpPr>
        <p:spPr>
          <a:xfrm>
            <a:off x="4810979" y="2020667"/>
            <a:ext cx="237757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s-MX" b="1" dirty="0">
                <a:latin typeface="Arial" panose="020B0604020202020204" pitchFamily="34" charset="0"/>
                <a:cs typeface="Arial" panose="020B0604020202020204" pitchFamily="34" charset="0"/>
              </a:rPr>
              <a:t>Consejos locales</a:t>
            </a:r>
          </a:p>
        </p:txBody>
      </p:sp>
      <p:sp>
        <p:nvSpPr>
          <p:cNvPr id="8" name="Rectángulo 7"/>
          <p:cNvSpPr/>
          <p:nvPr/>
        </p:nvSpPr>
        <p:spPr>
          <a:xfrm>
            <a:off x="4810979" y="2702021"/>
            <a:ext cx="2377574" cy="369332"/>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s-MX" b="1" dirty="0">
                <a:latin typeface="Arial" panose="020B0604020202020204" pitchFamily="34" charset="0"/>
                <a:cs typeface="Arial" panose="020B0604020202020204" pitchFamily="34" charset="0"/>
              </a:rPr>
              <a:t>Consejos distritales</a:t>
            </a:r>
          </a:p>
        </p:txBody>
      </p:sp>
      <p:sp>
        <p:nvSpPr>
          <p:cNvPr id="9" name="Rectángulo 8"/>
          <p:cNvSpPr/>
          <p:nvPr/>
        </p:nvSpPr>
        <p:spPr>
          <a:xfrm>
            <a:off x="4880220" y="3703343"/>
            <a:ext cx="2069797"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MX" b="1" dirty="0">
                <a:latin typeface="Arial" panose="020B0604020202020204" pitchFamily="34" charset="0"/>
                <a:cs typeface="Arial" panose="020B0604020202020204" pitchFamily="34" charset="0"/>
              </a:rPr>
              <a:t>Los funcionarios de casilla</a:t>
            </a:r>
          </a:p>
        </p:txBody>
      </p:sp>
      <p:sp>
        <p:nvSpPr>
          <p:cNvPr id="10" name="Rectángulo 9"/>
          <p:cNvSpPr/>
          <p:nvPr/>
        </p:nvSpPr>
        <p:spPr>
          <a:xfrm>
            <a:off x="8034820" y="1790276"/>
            <a:ext cx="3600450" cy="1477328"/>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 2 consejeros que serán el Vocal Ejecutivo y el Secretario de la Junta Local o Distrital Ejecutiva</a:t>
            </a:r>
          </a:p>
          <a:p>
            <a:pPr algn="just"/>
            <a:r>
              <a:rPr lang="es-MX" dirty="0">
                <a:latin typeface="Arial" panose="020B0604020202020204" pitchFamily="34" charset="0"/>
                <a:cs typeface="Arial" panose="020B0604020202020204" pitchFamily="34" charset="0"/>
              </a:rPr>
              <a:t> </a:t>
            </a:r>
          </a:p>
          <a:p>
            <a:pPr algn="just"/>
            <a:r>
              <a:rPr lang="es-MX" dirty="0">
                <a:latin typeface="Arial" panose="020B0604020202020204" pitchFamily="34" charset="0"/>
                <a:cs typeface="Arial" panose="020B0604020202020204" pitchFamily="34" charset="0"/>
              </a:rPr>
              <a:t>• 9 consejeros ciudadanos</a:t>
            </a:r>
          </a:p>
        </p:txBody>
      </p:sp>
      <p:sp>
        <p:nvSpPr>
          <p:cNvPr id="11" name="Rectángulo 10"/>
          <p:cNvSpPr/>
          <p:nvPr/>
        </p:nvSpPr>
        <p:spPr>
          <a:xfrm>
            <a:off x="8034820" y="3687657"/>
            <a:ext cx="3600450" cy="658805"/>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Elegidos por una doble insaculación</a:t>
            </a:r>
          </a:p>
        </p:txBody>
      </p:sp>
      <p:sp>
        <p:nvSpPr>
          <p:cNvPr id="12" name="Rectángulo 11"/>
          <p:cNvSpPr/>
          <p:nvPr/>
        </p:nvSpPr>
        <p:spPr>
          <a:xfrm>
            <a:off x="2530750" y="5579074"/>
            <a:ext cx="2044149" cy="369332"/>
          </a:xfrm>
          <a:prstGeom prst="rect">
            <a:avLst/>
          </a:prstGeom>
        </p:spPr>
        <p:txBody>
          <a:bodyPr wrap="none">
            <a:spAutoFit/>
          </a:bodyPr>
          <a:lstStyle/>
          <a:p>
            <a:r>
              <a:rPr lang="es-MX" b="1" dirty="0">
                <a:latin typeface="Arial" panose="020B0604020202020204" pitchFamily="34" charset="0"/>
                <a:cs typeface="Arial" panose="020B0604020202020204" pitchFamily="34" charset="0"/>
              </a:rPr>
              <a:t>Colegio electoral</a:t>
            </a:r>
          </a:p>
        </p:txBody>
      </p:sp>
      <p:sp>
        <p:nvSpPr>
          <p:cNvPr id="13" name="Rectángulo 12"/>
          <p:cNvSpPr/>
          <p:nvPr/>
        </p:nvSpPr>
        <p:spPr>
          <a:xfrm>
            <a:off x="5729926" y="5445724"/>
            <a:ext cx="5757224" cy="646331"/>
          </a:xfrm>
          <a:prstGeom prst="rect">
            <a:avLst/>
          </a:prstGeom>
        </p:spPr>
        <p:txBody>
          <a:bodyPr wrap="square">
            <a:spAutoFit/>
          </a:bodyPr>
          <a:lstStyle/>
          <a:p>
            <a:r>
              <a:rPr lang="es-MX" dirty="0">
                <a:latin typeface="Arial" panose="020B0604020202020204" pitchFamily="34" charset="0"/>
                <a:cs typeface="Arial" panose="020B0604020202020204" pitchFamily="34" charset="0"/>
              </a:rPr>
              <a:t>Declara la validez de la elección de Presidente de la República</a:t>
            </a:r>
          </a:p>
        </p:txBody>
      </p:sp>
      <p:cxnSp>
        <p:nvCxnSpPr>
          <p:cNvPr id="15" name="Conector recto de flecha 14"/>
          <p:cNvCxnSpPr>
            <a:stCxn id="5" idx="2"/>
            <a:endCxn id="6" idx="0"/>
          </p:cNvCxnSpPr>
          <p:nvPr/>
        </p:nvCxnSpPr>
        <p:spPr>
          <a:xfrm>
            <a:off x="1810962" y="3129188"/>
            <a:ext cx="0" cy="5741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heurón 17"/>
          <p:cNvSpPr/>
          <p:nvPr/>
        </p:nvSpPr>
        <p:spPr>
          <a:xfrm>
            <a:off x="4072698" y="2202147"/>
            <a:ext cx="493887" cy="1898591"/>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19" name="Cheurón 18"/>
          <p:cNvSpPr/>
          <p:nvPr/>
        </p:nvSpPr>
        <p:spPr>
          <a:xfrm>
            <a:off x="3541533" y="2202147"/>
            <a:ext cx="493887" cy="1898591"/>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solidFill>
                <a:schemeClr val="tx1"/>
              </a:solidFill>
            </a:endParaRPr>
          </a:p>
        </p:txBody>
      </p:sp>
      <p:sp>
        <p:nvSpPr>
          <p:cNvPr id="20" name="Flecha a la derecha con bandas 19"/>
          <p:cNvSpPr/>
          <p:nvPr/>
        </p:nvSpPr>
        <p:spPr>
          <a:xfrm>
            <a:off x="7263653" y="2160679"/>
            <a:ext cx="696067" cy="726008"/>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Flecha a la derecha con bandas 20"/>
          <p:cNvSpPr/>
          <p:nvPr/>
        </p:nvSpPr>
        <p:spPr>
          <a:xfrm>
            <a:off x="7282702" y="3584681"/>
            <a:ext cx="696067" cy="726008"/>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Flecha a la derecha con bandas 21"/>
          <p:cNvSpPr/>
          <p:nvPr/>
        </p:nvSpPr>
        <p:spPr>
          <a:xfrm>
            <a:off x="4888533" y="5382413"/>
            <a:ext cx="696067" cy="726008"/>
          </a:xfrm>
          <a:prstGeom prst="strip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Marcador de número de diapositiva 13">
            <a:extLst>
              <a:ext uri="{FF2B5EF4-FFF2-40B4-BE49-F238E27FC236}">
                <a16:creationId xmlns:a16="http://schemas.microsoft.com/office/drawing/2014/main" id="{A657A33F-8FBD-48A7-B0F8-FEE8C81771BF}"/>
              </a:ext>
            </a:extLst>
          </p:cNvPr>
          <p:cNvSpPr>
            <a:spLocks noGrp="1"/>
          </p:cNvSpPr>
          <p:nvPr>
            <p:ph type="sldNum" sz="quarter" idx="12"/>
          </p:nvPr>
        </p:nvSpPr>
        <p:spPr/>
        <p:txBody>
          <a:bodyPr/>
          <a:lstStyle/>
          <a:p>
            <a:fld id="{7F435081-CFB1-4999-ABED-67D2EC110076}" type="slidenum">
              <a:rPr lang="es-MX" smtClean="0"/>
              <a:t>24</a:t>
            </a:fld>
            <a:endParaRPr lang="es-MX"/>
          </a:p>
        </p:txBody>
      </p:sp>
    </p:spTree>
    <p:extLst>
      <p:ext uri="{BB962C8B-B14F-4D97-AF65-F5344CB8AC3E}">
        <p14:creationId xmlns:p14="http://schemas.microsoft.com/office/powerpoint/2010/main" val="127860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92195" y="177284"/>
            <a:ext cx="3415294" cy="830997"/>
          </a:xfrm>
          <a:prstGeom prst="rect">
            <a:avLst/>
          </a:prstGeom>
        </p:spPr>
        <p:txBody>
          <a:bodyPr wrap="square">
            <a:spAutoFit/>
          </a:bodyPr>
          <a:lstStyle/>
          <a:p>
            <a:r>
              <a:rPr lang="es-MX" sz="2400" b="1" dirty="0">
                <a:effectLst>
                  <a:outerShdw blurRad="38100" dist="38100" dir="2700000" algn="tl">
                    <a:srgbClr val="000000">
                      <a:alpha val="43137"/>
                    </a:srgbClr>
                  </a:outerShdw>
                </a:effectLst>
                <a:latin typeface="Arial Narrow" panose="020B0606020202030204" pitchFamily="34" charset="0"/>
              </a:rPr>
              <a:t>Tribunal Federal Electoral </a:t>
            </a:r>
          </a:p>
          <a:p>
            <a:r>
              <a:rPr lang="es-MX" sz="2400" b="1" dirty="0">
                <a:effectLst>
                  <a:outerShdw blurRad="38100" dist="38100" dir="2700000" algn="tl">
                    <a:srgbClr val="000000">
                      <a:alpha val="43137"/>
                    </a:srgbClr>
                  </a:outerShdw>
                </a:effectLst>
                <a:latin typeface="Arial Narrow" panose="020B0606020202030204" pitchFamily="34" charset="0"/>
              </a:rPr>
              <a:t>Reforma de 1993</a:t>
            </a:r>
          </a:p>
        </p:txBody>
      </p:sp>
      <p:sp>
        <p:nvSpPr>
          <p:cNvPr id="5" name="Rectángulo redondeado 4"/>
          <p:cNvSpPr/>
          <p:nvPr/>
        </p:nvSpPr>
        <p:spPr>
          <a:xfrm>
            <a:off x="4381500" y="741581"/>
            <a:ext cx="3448050" cy="119351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Tribunal Federal Electoral </a:t>
            </a:r>
            <a:r>
              <a:rPr lang="es-MX" dirty="0">
                <a:latin typeface="Arial" panose="020B0604020202020204" pitchFamily="34" charset="0"/>
                <a:cs typeface="Arial" panose="020B0604020202020204" pitchFamily="34" charset="0"/>
              </a:rPr>
              <a:t>Máxima autoridad jurisdiccional electoral</a:t>
            </a:r>
          </a:p>
        </p:txBody>
      </p:sp>
      <p:sp>
        <p:nvSpPr>
          <p:cNvPr id="6" name="Rectángulo redondeado 5"/>
          <p:cNvSpPr/>
          <p:nvPr/>
        </p:nvSpPr>
        <p:spPr>
          <a:xfrm>
            <a:off x="1174750" y="2056855"/>
            <a:ext cx="3409950" cy="95495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Sala de Segunda Instancia</a:t>
            </a:r>
          </a:p>
          <a:p>
            <a:pPr algn="ctr"/>
            <a:r>
              <a:rPr lang="es-MX" dirty="0">
                <a:latin typeface="Arial" panose="020B0604020202020204" pitchFamily="34" charset="0"/>
                <a:cs typeface="Arial" panose="020B0604020202020204" pitchFamily="34" charset="0"/>
              </a:rPr>
              <a:t> Sólo para cada proceso electoral</a:t>
            </a:r>
          </a:p>
        </p:txBody>
      </p:sp>
      <p:sp>
        <p:nvSpPr>
          <p:cNvPr id="7" name="Rectángulo redondeado 6"/>
          <p:cNvSpPr/>
          <p:nvPr/>
        </p:nvSpPr>
        <p:spPr>
          <a:xfrm>
            <a:off x="8319020" y="2035895"/>
            <a:ext cx="2838450" cy="789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dirty="0">
                <a:latin typeface="Arial" panose="020B0604020202020204" pitchFamily="34" charset="0"/>
                <a:cs typeface="Arial" panose="020B0604020202020204" pitchFamily="34" charset="0"/>
              </a:rPr>
              <a:t>Otros órganos internos:</a:t>
            </a:r>
          </a:p>
        </p:txBody>
      </p:sp>
      <p:sp>
        <p:nvSpPr>
          <p:cNvPr id="8" name="Rectángulo 7"/>
          <p:cNvSpPr/>
          <p:nvPr/>
        </p:nvSpPr>
        <p:spPr>
          <a:xfrm>
            <a:off x="652453" y="3275554"/>
            <a:ext cx="4437611"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MX" sz="1600" dirty="0">
                <a:latin typeface="Arial" panose="020B0604020202020204" pitchFamily="34" charset="0"/>
                <a:cs typeface="Arial" panose="020B0604020202020204" pitchFamily="34" charset="0"/>
              </a:rPr>
              <a:t>•4 miembros de la judicatura federal, nombrados por las dos terceras partes de la Cámara de Diputados, propuestos por la SCJN</a:t>
            </a:r>
          </a:p>
          <a:p>
            <a:pPr algn="ctr"/>
            <a:endParaRPr lang="es-MX" sz="1600" dirty="0">
              <a:latin typeface="Arial" panose="020B0604020202020204" pitchFamily="34" charset="0"/>
              <a:cs typeface="Arial" panose="020B0604020202020204" pitchFamily="34" charset="0"/>
            </a:endParaRPr>
          </a:p>
          <a:p>
            <a:pPr algn="ctr"/>
            <a:r>
              <a:rPr lang="es-MX" sz="1600" dirty="0">
                <a:latin typeface="Arial" panose="020B0604020202020204" pitchFamily="34" charset="0"/>
                <a:cs typeface="Arial" panose="020B0604020202020204" pitchFamily="34" charset="0"/>
              </a:rPr>
              <a:t>•El Presidente del Tribunal Federal Electoral </a:t>
            </a:r>
          </a:p>
        </p:txBody>
      </p:sp>
      <p:sp>
        <p:nvSpPr>
          <p:cNvPr id="9" name="Rectángulo 8"/>
          <p:cNvSpPr/>
          <p:nvPr/>
        </p:nvSpPr>
        <p:spPr>
          <a:xfrm>
            <a:off x="7600949" y="3648370"/>
            <a:ext cx="4274591"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MX" dirty="0">
                <a:latin typeface="Arial" panose="020B0604020202020204" pitchFamily="34" charset="0"/>
                <a:cs typeface="Arial" panose="020B0604020202020204" pitchFamily="34" charset="0"/>
              </a:rPr>
              <a:t>•Secretario General </a:t>
            </a:r>
          </a:p>
          <a:p>
            <a:r>
              <a:rPr lang="es-MX" dirty="0">
                <a:latin typeface="Arial" panose="020B0604020202020204" pitchFamily="34" charset="0"/>
                <a:cs typeface="Arial" panose="020B0604020202020204" pitchFamily="34" charset="0"/>
              </a:rPr>
              <a:t>•Secretario Administrativo </a:t>
            </a:r>
          </a:p>
          <a:p>
            <a:r>
              <a:rPr lang="es-MX" dirty="0">
                <a:latin typeface="Arial" panose="020B0604020202020204" pitchFamily="34" charset="0"/>
                <a:cs typeface="Arial" panose="020B0604020202020204" pitchFamily="34" charset="0"/>
              </a:rPr>
              <a:t>•Coordinación de Capacitación </a:t>
            </a:r>
          </a:p>
          <a:p>
            <a:r>
              <a:rPr lang="es-MX" dirty="0">
                <a:latin typeface="Arial" panose="020B0604020202020204" pitchFamily="34" charset="0"/>
                <a:cs typeface="Arial" panose="020B0604020202020204" pitchFamily="34" charset="0"/>
              </a:rPr>
              <a:t>•Centro de Documentación Social </a:t>
            </a:r>
          </a:p>
          <a:p>
            <a:r>
              <a:rPr lang="es-MX" dirty="0">
                <a:latin typeface="Arial" panose="020B0604020202020204" pitchFamily="34" charset="0"/>
                <a:cs typeface="Arial" panose="020B0604020202020204" pitchFamily="34" charset="0"/>
              </a:rPr>
              <a:t>•Coordinación de Comunicación Social </a:t>
            </a:r>
          </a:p>
          <a:p>
            <a:r>
              <a:rPr lang="es-MX" dirty="0">
                <a:latin typeface="Arial" panose="020B0604020202020204" pitchFamily="34" charset="0"/>
                <a:cs typeface="Arial" panose="020B0604020202020204" pitchFamily="34" charset="0"/>
              </a:rPr>
              <a:t>•Centro de Capacitación Judicial Electoral</a:t>
            </a:r>
          </a:p>
        </p:txBody>
      </p:sp>
      <p:sp>
        <p:nvSpPr>
          <p:cNvPr id="10" name="Rectángulo 9"/>
          <p:cNvSpPr/>
          <p:nvPr/>
        </p:nvSpPr>
        <p:spPr>
          <a:xfrm>
            <a:off x="589225" y="5651264"/>
            <a:ext cx="348615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1600" dirty="0">
                <a:latin typeface="Arial" panose="020B0604020202020204" pitchFamily="34" charset="0"/>
                <a:cs typeface="Arial" panose="020B0604020202020204" pitchFamily="34" charset="0"/>
              </a:rPr>
              <a:t>•Resolver diferencias laborales entre el IFE y sus trabajadores y del Tribunal Electoral y sus servidores</a:t>
            </a:r>
          </a:p>
        </p:txBody>
      </p:sp>
      <p:sp>
        <p:nvSpPr>
          <p:cNvPr id="11" name="Rectángulo 10"/>
          <p:cNvSpPr/>
          <p:nvPr/>
        </p:nvSpPr>
        <p:spPr>
          <a:xfrm>
            <a:off x="4381500" y="5679695"/>
            <a:ext cx="1847312"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1600" dirty="0">
                <a:latin typeface="Arial" panose="020B0604020202020204" pitchFamily="34" charset="0"/>
                <a:cs typeface="Arial" panose="020B0604020202020204" pitchFamily="34" charset="0"/>
              </a:rPr>
              <a:t>•Recurso de reconsideración</a:t>
            </a:r>
          </a:p>
        </p:txBody>
      </p:sp>
      <p:cxnSp>
        <p:nvCxnSpPr>
          <p:cNvPr id="13" name="Conector angular 12"/>
          <p:cNvCxnSpPr>
            <a:stCxn id="5" idx="3"/>
            <a:endCxn id="7" idx="0"/>
          </p:cNvCxnSpPr>
          <p:nvPr/>
        </p:nvCxnSpPr>
        <p:spPr>
          <a:xfrm>
            <a:off x="7829550" y="1338338"/>
            <a:ext cx="1908695" cy="69755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p:cNvCxnSpPr>
            <a:stCxn id="5" idx="1"/>
            <a:endCxn id="6" idx="0"/>
          </p:cNvCxnSpPr>
          <p:nvPr/>
        </p:nvCxnSpPr>
        <p:spPr>
          <a:xfrm rot="10800000" flipV="1">
            <a:off x="2879726" y="1338337"/>
            <a:ext cx="1501775" cy="71851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6" idx="2"/>
            <a:endCxn id="8" idx="0"/>
          </p:cNvCxnSpPr>
          <p:nvPr/>
        </p:nvCxnSpPr>
        <p:spPr>
          <a:xfrm flipH="1">
            <a:off x="2871259" y="3011810"/>
            <a:ext cx="8466" cy="263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7" idx="2"/>
            <a:endCxn id="9" idx="0"/>
          </p:cNvCxnSpPr>
          <p:nvPr/>
        </p:nvCxnSpPr>
        <p:spPr>
          <a:xfrm>
            <a:off x="9738245" y="2824951"/>
            <a:ext cx="0" cy="8234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p:cNvCxnSpPr>
            <a:stCxn id="8" idx="2"/>
            <a:endCxn id="10" idx="0"/>
          </p:cNvCxnSpPr>
          <p:nvPr/>
        </p:nvCxnSpPr>
        <p:spPr>
          <a:xfrm rot="5400000">
            <a:off x="2075645" y="4855649"/>
            <a:ext cx="1052271" cy="53895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p:cNvCxnSpPr>
            <a:stCxn id="8" idx="2"/>
            <a:endCxn id="11" idx="0"/>
          </p:cNvCxnSpPr>
          <p:nvPr/>
        </p:nvCxnSpPr>
        <p:spPr>
          <a:xfrm rot="16200000" flipH="1">
            <a:off x="3547856" y="3922395"/>
            <a:ext cx="1080702" cy="2433897"/>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Marcador de número de diapositiva 11">
            <a:extLst>
              <a:ext uri="{FF2B5EF4-FFF2-40B4-BE49-F238E27FC236}">
                <a16:creationId xmlns:a16="http://schemas.microsoft.com/office/drawing/2014/main" id="{E20CD951-5942-4BDD-9208-D3369932A1AB}"/>
              </a:ext>
            </a:extLst>
          </p:cNvPr>
          <p:cNvSpPr>
            <a:spLocks noGrp="1"/>
          </p:cNvSpPr>
          <p:nvPr>
            <p:ph type="sldNum" sz="quarter" idx="12"/>
          </p:nvPr>
        </p:nvSpPr>
        <p:spPr/>
        <p:txBody>
          <a:bodyPr/>
          <a:lstStyle/>
          <a:p>
            <a:fld id="{7F435081-CFB1-4999-ABED-67D2EC110076}" type="slidenum">
              <a:rPr lang="es-MX" smtClean="0"/>
              <a:t>25</a:t>
            </a:fld>
            <a:endParaRPr lang="es-MX"/>
          </a:p>
        </p:txBody>
      </p:sp>
    </p:spTree>
    <p:extLst>
      <p:ext uri="{BB962C8B-B14F-4D97-AF65-F5344CB8AC3E}">
        <p14:creationId xmlns:p14="http://schemas.microsoft.com/office/powerpoint/2010/main" val="1351948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787126" y="661156"/>
            <a:ext cx="3958135" cy="954107"/>
          </a:xfrm>
          <a:prstGeom prst="rect">
            <a:avLst/>
          </a:prstGeom>
        </p:spPr>
        <p:txBody>
          <a:bodyPr wrap="none">
            <a:spAutoFit/>
          </a:bodyPr>
          <a:lstStyle/>
          <a:p>
            <a:pPr algn="r"/>
            <a:r>
              <a:rPr lang="es-MX" sz="2800" b="1" dirty="0">
                <a:effectLst>
                  <a:outerShdw blurRad="38100" dist="38100" dir="2700000" algn="tl">
                    <a:srgbClr val="000000">
                      <a:alpha val="43137"/>
                    </a:srgbClr>
                  </a:outerShdw>
                </a:effectLst>
                <a:latin typeface="Arial Narrow" panose="020B0606020202030204" pitchFamily="34" charset="0"/>
              </a:rPr>
              <a:t>Instituto Federal Electoral </a:t>
            </a:r>
          </a:p>
          <a:p>
            <a:pPr algn="r"/>
            <a:r>
              <a:rPr lang="es-MX" sz="2800" b="1" dirty="0">
                <a:effectLst>
                  <a:outerShdw blurRad="38100" dist="38100" dir="2700000" algn="tl">
                    <a:srgbClr val="000000">
                      <a:alpha val="43137"/>
                    </a:srgbClr>
                  </a:outerShdw>
                </a:effectLst>
                <a:latin typeface="Arial Narrow" panose="020B0606020202030204" pitchFamily="34" charset="0"/>
              </a:rPr>
              <a:t>Reforma de 1994</a:t>
            </a:r>
          </a:p>
        </p:txBody>
      </p:sp>
      <p:graphicFrame>
        <p:nvGraphicFramePr>
          <p:cNvPr id="6" name="Diagrama 5"/>
          <p:cNvGraphicFramePr/>
          <p:nvPr>
            <p:extLst>
              <p:ext uri="{D42A27DB-BD31-4B8C-83A1-F6EECF244321}">
                <p14:modId xmlns:p14="http://schemas.microsoft.com/office/powerpoint/2010/main" val="377574182"/>
              </p:ext>
            </p:extLst>
          </p:nvPr>
        </p:nvGraphicFramePr>
        <p:xfrm>
          <a:off x="1884009" y="748199"/>
          <a:ext cx="9101439" cy="5915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a:extLst>
              <a:ext uri="{FF2B5EF4-FFF2-40B4-BE49-F238E27FC236}">
                <a16:creationId xmlns:a16="http://schemas.microsoft.com/office/drawing/2014/main" id="{8919AB78-B61C-40B2-85D0-A1EB9CEA9BEE}"/>
              </a:ext>
            </a:extLst>
          </p:cNvPr>
          <p:cNvSpPr>
            <a:spLocks noGrp="1"/>
          </p:cNvSpPr>
          <p:nvPr>
            <p:ph type="sldNum" sz="quarter" idx="12"/>
          </p:nvPr>
        </p:nvSpPr>
        <p:spPr/>
        <p:txBody>
          <a:bodyPr/>
          <a:lstStyle/>
          <a:p>
            <a:fld id="{7F435081-CFB1-4999-ABED-67D2EC110076}" type="slidenum">
              <a:rPr lang="es-MX" smtClean="0"/>
              <a:t>26</a:t>
            </a:fld>
            <a:endParaRPr lang="es-MX"/>
          </a:p>
        </p:txBody>
      </p:sp>
    </p:spTree>
    <p:extLst>
      <p:ext uri="{BB962C8B-B14F-4D97-AF65-F5344CB8AC3E}">
        <p14:creationId xmlns:p14="http://schemas.microsoft.com/office/powerpoint/2010/main" val="89214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999163" y="2665975"/>
            <a:ext cx="10115297" cy="209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953"/>
              </a:spcAft>
            </a:pPr>
            <a:r>
              <a:rPr lang="es-MX" altLang="es-MX" sz="5400" dirty="0">
                <a:effectLst>
                  <a:outerShdw blurRad="38100" dist="38100" dir="2700000" algn="tl">
                    <a:srgbClr val="000000">
                      <a:alpha val="43137"/>
                    </a:srgbClr>
                  </a:outerShdw>
                </a:effectLst>
                <a:latin typeface="Arial Narrow" panose="020B0606020202030204" pitchFamily="34" charset="0"/>
              </a:rPr>
              <a:t>Autoridades electorales en la actualidad (1996-2014)</a:t>
            </a:r>
          </a:p>
        </p:txBody>
      </p:sp>
      <p:sp>
        <p:nvSpPr>
          <p:cNvPr id="3" name="Rectángulo 2"/>
          <p:cNvSpPr/>
          <p:nvPr/>
        </p:nvSpPr>
        <p:spPr>
          <a:xfrm>
            <a:off x="0" y="338424"/>
            <a:ext cx="12192000" cy="1172308"/>
          </a:xfrm>
          <a:prstGeom prst="rect">
            <a:avLst/>
          </a:pr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0" y="715895"/>
            <a:ext cx="12192000" cy="445477"/>
          </a:xfrm>
          <a:prstGeom prst="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0" y="5916078"/>
            <a:ext cx="12192000" cy="473744"/>
          </a:xfrm>
          <a:prstGeom prst="rect">
            <a:avLst/>
          </a:prstGeom>
          <a:solidFill>
            <a:srgbClr val="7030A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5678530"/>
            <a:ext cx="12192000" cy="391885"/>
          </a:xfrm>
          <a:prstGeom prst="rect">
            <a:avLst/>
          </a:prstGeom>
          <a:solidFill>
            <a:schemeClr val="accent1">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21938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964653" y="4668009"/>
            <a:ext cx="8919180" cy="548641"/>
          </a:xfrm>
          <a:prstGeom prst="roundRect">
            <a:avLst/>
          </a:prstGeom>
          <a:solidFill>
            <a:schemeClr val="accent6">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s-MX" sz="1500" dirty="0">
                <a:latin typeface="Arial" panose="020B0604020202020204" pitchFamily="34" charset="0"/>
                <a:cs typeface="Arial" panose="020B0604020202020204" pitchFamily="34" charset="0"/>
              </a:rPr>
              <a:t>Las elecciones de 2003 y 2006 fueron altamente competitivas: ningún partido conquisto la mayoría absoluta en los órganos representativos. </a:t>
            </a:r>
          </a:p>
        </p:txBody>
      </p:sp>
      <p:sp>
        <p:nvSpPr>
          <p:cNvPr id="11" name="Rectángulo redondeado 10"/>
          <p:cNvSpPr/>
          <p:nvPr/>
        </p:nvSpPr>
        <p:spPr>
          <a:xfrm>
            <a:off x="964653" y="5426728"/>
            <a:ext cx="8919180" cy="11047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1500" dirty="0">
                <a:latin typeface="Arial" panose="020B0604020202020204" pitchFamily="34" charset="0"/>
                <a:cs typeface="Arial" panose="020B0604020202020204" pitchFamily="34" charset="0"/>
              </a:rPr>
              <a:t>En 2006, las elecciones para presidente de la Republica fueron muy cerradas: la diferencia entre el primer y segundo lugar fue de 0.56%. Se generó un ambiente de desconfianza ciudadana en las elecciones, y de credibilidad en las instituciones encargadas de organizarlas y calificarlas; Felipe Calderón candidato del PAN resultó triunfador con 15, 000, 284 votos (35.89 %).</a:t>
            </a:r>
          </a:p>
        </p:txBody>
      </p:sp>
      <p:sp>
        <p:nvSpPr>
          <p:cNvPr id="10" name="Rectángulo redondeado 9"/>
          <p:cNvSpPr/>
          <p:nvPr/>
        </p:nvSpPr>
        <p:spPr>
          <a:xfrm>
            <a:off x="964653" y="4017066"/>
            <a:ext cx="8919180" cy="5209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MX" sz="1500" dirty="0">
                <a:latin typeface="Arial" panose="020B0604020202020204" pitchFamily="34" charset="0"/>
                <a:cs typeface="Arial" panose="020B0604020202020204" pitchFamily="34" charset="0"/>
              </a:rPr>
              <a:t>En 2001 se reformó el artículo 2° de la CPEUM para establecer los derechos de los pueblos y comunidades indígenas, entre ellos los de carácter político-electoral</a:t>
            </a:r>
          </a:p>
        </p:txBody>
      </p:sp>
      <p:sp>
        <p:nvSpPr>
          <p:cNvPr id="8" name="Rectángulo redondeado 7"/>
          <p:cNvSpPr/>
          <p:nvPr/>
        </p:nvSpPr>
        <p:spPr>
          <a:xfrm>
            <a:off x="964653" y="3045605"/>
            <a:ext cx="8919180" cy="841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1500" dirty="0">
                <a:latin typeface="Arial" panose="020B0604020202020204" pitchFamily="34" charset="0"/>
                <a:cs typeface="Arial" panose="020B0604020202020204" pitchFamily="34" charset="0"/>
              </a:rPr>
              <a:t>En 2000 se dio la primera alternancia en el poder en las elecciones presidenciales, luego de 70 años; Alianza por el Cambio (Coalición PAN y PVEM) resultó victoriosa con Vicente Fox como candidato, con 15 989 636 votos (42.52 %).</a:t>
            </a:r>
          </a:p>
        </p:txBody>
      </p:sp>
      <p:sp>
        <p:nvSpPr>
          <p:cNvPr id="7" name="Rectángulo redondeado 6"/>
          <p:cNvSpPr/>
          <p:nvPr/>
        </p:nvSpPr>
        <p:spPr>
          <a:xfrm>
            <a:off x="964653" y="2447020"/>
            <a:ext cx="8919180" cy="5486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MX" sz="1500" dirty="0">
                <a:latin typeface="Arial" panose="020B0604020202020204" pitchFamily="34" charset="0"/>
                <a:cs typeface="Arial" panose="020B0604020202020204" pitchFamily="34" charset="0"/>
              </a:rPr>
              <a:t>La reforma de 1996, debido a la integración plural de la Cámara de Diputados, se considera la mas negociada, extensa y sustantiva de la época.</a:t>
            </a:r>
          </a:p>
        </p:txBody>
      </p:sp>
      <p:sp>
        <p:nvSpPr>
          <p:cNvPr id="6" name="Rectángulo redondeado 5"/>
          <p:cNvSpPr/>
          <p:nvPr/>
        </p:nvSpPr>
        <p:spPr>
          <a:xfrm>
            <a:off x="964653" y="1932439"/>
            <a:ext cx="8919180" cy="4046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MX" sz="1500" dirty="0">
                <a:latin typeface="Arial" panose="020B0604020202020204" pitchFamily="34" charset="0"/>
                <a:cs typeface="Arial" panose="020B0604020202020204" pitchFamily="34" charset="0"/>
              </a:rPr>
              <a:t>El PRI erogó 71.4% de todo el dinero gastado en los comicios presidenciales de 1994.</a:t>
            </a:r>
          </a:p>
        </p:txBody>
      </p:sp>
      <p:sp>
        <p:nvSpPr>
          <p:cNvPr id="2" name="Rectángulo redondeado 1"/>
          <p:cNvSpPr/>
          <p:nvPr/>
        </p:nvSpPr>
        <p:spPr>
          <a:xfrm>
            <a:off x="964653" y="1321643"/>
            <a:ext cx="8919180" cy="5486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MX" sz="1500" dirty="0">
                <a:latin typeface="Arial" panose="020B0604020202020204" pitchFamily="34" charset="0"/>
                <a:cs typeface="Arial" panose="020B0604020202020204" pitchFamily="34" charset="0"/>
              </a:rPr>
              <a:t>En 1994 los partidos de oposición obtuvieron en conjunto la mitad de la votación para la elección de Presidente de la Republica.</a:t>
            </a:r>
          </a:p>
        </p:txBody>
      </p:sp>
      <p:sp>
        <p:nvSpPr>
          <p:cNvPr id="3075" name="Rectangle 2"/>
          <p:cNvSpPr>
            <a:spLocks noChangeArrowheads="1"/>
          </p:cNvSpPr>
          <p:nvPr/>
        </p:nvSpPr>
        <p:spPr bwMode="auto">
          <a:xfrm>
            <a:off x="3161179" y="403490"/>
            <a:ext cx="5940238" cy="42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2400" b="1" dirty="0">
                <a:effectLst>
                  <a:outerShdw blurRad="38100" dist="38100" dir="2700000" algn="tl">
                    <a:srgbClr val="000000">
                      <a:alpha val="43137"/>
                    </a:srgbClr>
                  </a:outerShdw>
                </a:effectLst>
                <a:latin typeface="Arial Narrow" panose="020B0606020202030204" pitchFamily="34" charset="0"/>
              </a:rPr>
              <a:t>Consolidación</a:t>
            </a:r>
            <a:r>
              <a:rPr lang="en-US" altLang="es-MX" sz="2400" b="1" dirty="0">
                <a:effectLst>
                  <a:outerShdw blurRad="38100" dist="38100" dir="2700000" algn="tl">
                    <a:srgbClr val="000000">
                      <a:alpha val="43137"/>
                    </a:srgbClr>
                  </a:outerShdw>
                </a:effectLst>
                <a:latin typeface="Arial Narrow" panose="020B0606020202030204" pitchFamily="34" charset="0"/>
              </a:rPr>
              <a:t> de las </a:t>
            </a:r>
            <a:r>
              <a:rPr lang="es-MX" altLang="es-MX" sz="2400" b="1" dirty="0">
                <a:effectLst>
                  <a:outerShdw blurRad="38100" dist="38100" dir="2700000" algn="tl">
                    <a:srgbClr val="000000">
                      <a:alpha val="43137"/>
                    </a:srgbClr>
                  </a:outerShdw>
                </a:effectLst>
                <a:latin typeface="Arial Narrow" panose="020B0606020202030204" pitchFamily="34" charset="0"/>
              </a:rPr>
              <a:t>autoridades</a:t>
            </a:r>
            <a:r>
              <a:rPr lang="en-US" altLang="es-MX" sz="2400" b="1" dirty="0">
                <a:effectLst>
                  <a:outerShdw blurRad="38100" dist="38100" dir="2700000" algn="tl">
                    <a:srgbClr val="000000">
                      <a:alpha val="43137"/>
                    </a:srgbClr>
                  </a:outerShdw>
                </a:effectLst>
                <a:latin typeface="Arial Narrow" panose="020B0606020202030204" pitchFamily="34" charset="0"/>
              </a:rPr>
              <a:t> </a:t>
            </a:r>
            <a:r>
              <a:rPr lang="es-MX" altLang="es-MX" sz="2400" b="1" dirty="0">
                <a:effectLst>
                  <a:outerShdw blurRad="38100" dist="38100" dir="2700000" algn="tl">
                    <a:srgbClr val="000000">
                      <a:alpha val="43137"/>
                    </a:srgbClr>
                  </a:outerShdw>
                </a:effectLst>
                <a:latin typeface="Arial Narrow" panose="020B0606020202030204" pitchFamily="34" charset="0"/>
              </a:rPr>
              <a:t>electorales</a:t>
            </a:r>
          </a:p>
        </p:txBody>
      </p:sp>
      <p:sp>
        <p:nvSpPr>
          <p:cNvPr id="3076" name="Rectangle 3"/>
          <p:cNvSpPr>
            <a:spLocks noChangeArrowheads="1"/>
          </p:cNvSpPr>
          <p:nvPr/>
        </p:nvSpPr>
        <p:spPr bwMode="auto">
          <a:xfrm>
            <a:off x="1172596" y="957383"/>
            <a:ext cx="3028470" cy="24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2000" b="1" dirty="0">
                <a:latin typeface="Arial" panose="020B0604020202020204" pitchFamily="34" charset="0"/>
              </a:rPr>
              <a:t>Contexto</a:t>
            </a:r>
            <a:r>
              <a:rPr lang="en-US" altLang="es-MX" sz="2000" b="1" dirty="0">
                <a:latin typeface="Arial" panose="020B0604020202020204" pitchFamily="34" charset="0"/>
              </a:rPr>
              <a:t> </a:t>
            </a:r>
            <a:r>
              <a:rPr lang="es-MX" altLang="es-MX" sz="2000" b="1" dirty="0">
                <a:latin typeface="Arial" panose="020B0604020202020204" pitchFamily="34" charset="0"/>
              </a:rPr>
              <a:t>político</a:t>
            </a:r>
            <a:r>
              <a:rPr lang="en-US" altLang="es-MX" sz="2000" b="1" dirty="0">
                <a:latin typeface="Arial" panose="020B0604020202020204" pitchFamily="34" charset="0"/>
              </a:rPr>
              <a:t>:</a:t>
            </a:r>
          </a:p>
        </p:txBody>
      </p:sp>
      <p:pic>
        <p:nvPicPr>
          <p:cNvPr id="3" name="Imagen 2"/>
          <p:cNvPicPr>
            <a:picLocks noChangeAspect="1"/>
          </p:cNvPicPr>
          <p:nvPr/>
        </p:nvPicPr>
        <p:blipFill rotWithShape="1">
          <a:blip r:embed="rId2"/>
          <a:srcRect r="18411"/>
          <a:stretch/>
        </p:blipFill>
        <p:spPr>
          <a:xfrm>
            <a:off x="9862062" y="766918"/>
            <a:ext cx="1742506" cy="1285824"/>
          </a:xfrm>
          <a:prstGeom prst="round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rotWithShape="1">
          <a:blip r:embed="rId3">
            <a:duotone>
              <a:prstClr val="black"/>
              <a:srgbClr val="D9C3A5">
                <a:tint val="50000"/>
                <a:satMod val="180000"/>
              </a:srgbClr>
            </a:duotone>
          </a:blip>
          <a:srcRect r="43013" b="17479"/>
          <a:stretch/>
        </p:blipFill>
        <p:spPr>
          <a:xfrm>
            <a:off x="9883833" y="3125672"/>
            <a:ext cx="1887248" cy="1417667"/>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2670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818586" y="2187250"/>
            <a:ext cx="7821901" cy="5486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MX" sz="1700" dirty="0">
                <a:latin typeface="Arial" panose="020B0604020202020204" pitchFamily="34" charset="0"/>
                <a:cs typeface="Arial" panose="020B0604020202020204" pitchFamily="34" charset="0"/>
              </a:rPr>
              <a:t>Entre 2006 y 2007 se implementó una reforma político-electoral que impactó de manera fundamental a las instituciones electorales.</a:t>
            </a:r>
          </a:p>
        </p:txBody>
      </p:sp>
      <p:sp>
        <p:nvSpPr>
          <p:cNvPr id="7" name="Rectángulo redondeado 6"/>
          <p:cNvSpPr/>
          <p:nvPr/>
        </p:nvSpPr>
        <p:spPr>
          <a:xfrm>
            <a:off x="818586" y="2913122"/>
            <a:ext cx="7821901" cy="14734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1700" dirty="0">
                <a:latin typeface="Arial" panose="020B0604020202020204" pitchFamily="34" charset="0"/>
                <a:cs typeface="Arial" panose="020B0604020202020204" pitchFamily="34" charset="0"/>
              </a:rPr>
              <a:t>El 10 de junio de 2011 se publicó en el DOF el Decreto de reforma del artículo 1° de la CPEUM que implementó el régimen de los derechos humanos, estableciendo el principio de convencionalidad, la interpretación pro persona y el control difuso de constitucionalidad. Lo que marcó un cambio radical en el sistema procesal nacional.</a:t>
            </a:r>
          </a:p>
        </p:txBody>
      </p:sp>
      <p:sp>
        <p:nvSpPr>
          <p:cNvPr id="8" name="Rectángulo redondeado 7"/>
          <p:cNvSpPr/>
          <p:nvPr/>
        </p:nvSpPr>
        <p:spPr>
          <a:xfrm>
            <a:off x="818586" y="4563760"/>
            <a:ext cx="7821901" cy="11708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1700" dirty="0">
                <a:latin typeface="Arial" panose="020B0604020202020204" pitchFamily="34" charset="0"/>
                <a:cs typeface="Arial" panose="020B0604020202020204" pitchFamily="34" charset="0"/>
              </a:rPr>
              <a:t>En 2012 se llevó a cabo la elección para Presidente de los Estados Unidos Mexicanos, en donde la ciudadanía optó por una nueva alternancia de partidos políticos, la coalición Compromiso por México (PRI y PVEM) con    19, 158, 592 votos (38.20 %).</a:t>
            </a:r>
          </a:p>
        </p:txBody>
      </p:sp>
      <p:sp>
        <p:nvSpPr>
          <p:cNvPr id="4099" name="Rectangle 3"/>
          <p:cNvSpPr>
            <a:spLocks noChangeArrowheads="1"/>
          </p:cNvSpPr>
          <p:nvPr/>
        </p:nvSpPr>
        <p:spPr bwMode="auto">
          <a:xfrm>
            <a:off x="3269508" y="661523"/>
            <a:ext cx="5940238" cy="36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2099"/>
              </a:spcAft>
            </a:pPr>
            <a:r>
              <a:rPr lang="es-MX" altLang="es-MX" sz="2400" b="1" dirty="0">
                <a:effectLst>
                  <a:outerShdw blurRad="38100" dist="38100" dir="2700000" algn="tl">
                    <a:srgbClr val="000000">
                      <a:alpha val="43137"/>
                    </a:srgbClr>
                  </a:outerShdw>
                </a:effectLst>
                <a:latin typeface="Arial Narrow" panose="020B0606020202030204" pitchFamily="34" charset="0"/>
              </a:rPr>
              <a:t>Consolidación de las autoridades electorales</a:t>
            </a:r>
          </a:p>
        </p:txBody>
      </p:sp>
      <p:sp>
        <p:nvSpPr>
          <p:cNvPr id="2" name="Rectángulo 1"/>
          <p:cNvSpPr/>
          <p:nvPr/>
        </p:nvSpPr>
        <p:spPr>
          <a:xfrm>
            <a:off x="779859" y="1482036"/>
            <a:ext cx="2350643" cy="369332"/>
          </a:xfrm>
          <a:prstGeom prst="rect">
            <a:avLst/>
          </a:prstGeom>
        </p:spPr>
        <p:txBody>
          <a:bodyPr wrap="none">
            <a:spAutoFit/>
          </a:bodyPr>
          <a:lstStyle/>
          <a:p>
            <a:pPr marL="138318">
              <a:spcBef>
                <a:spcPts val="2097"/>
              </a:spcBef>
              <a:spcAft>
                <a:spcPts val="2668"/>
              </a:spcAft>
              <a:defRPr/>
            </a:pPr>
            <a:r>
              <a:rPr lang="es-MX" b="1" dirty="0">
                <a:latin typeface="Arial"/>
              </a:rPr>
              <a:t>Contexto político: </a:t>
            </a:r>
          </a:p>
        </p:txBody>
      </p:sp>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862556" y="4077753"/>
            <a:ext cx="2515193" cy="1886395"/>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867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D76FC5-6211-41F1-9507-B1129392FC12}"/>
              </a:ext>
            </a:extLst>
          </p:cNvPr>
          <p:cNvSpPr>
            <a:spLocks noGrp="1"/>
          </p:cNvSpPr>
          <p:nvPr>
            <p:ph type="title"/>
          </p:nvPr>
        </p:nvSpPr>
        <p:spPr>
          <a:xfrm>
            <a:off x="2607733" y="2032000"/>
            <a:ext cx="7628467" cy="2599267"/>
          </a:xfrm>
          <a:solidFill>
            <a:schemeClr val="accent1">
              <a:lumMod val="40000"/>
              <a:lumOff val="60000"/>
            </a:schemeClr>
          </a:solidFill>
          <a:ln w="12700">
            <a:solidFill>
              <a:schemeClr val="tx1"/>
            </a:solidFill>
          </a:ln>
        </p:spPr>
        <p:txBody>
          <a:bodyPr>
            <a:normAutofit/>
          </a:bodyPr>
          <a:lstStyle/>
          <a:p>
            <a:pPr algn="ctr"/>
            <a:r>
              <a:rPr lang="es-ES" dirty="0"/>
              <a:t> </a:t>
            </a:r>
            <a:br>
              <a:rPr lang="es-ES" dirty="0"/>
            </a:br>
            <a:r>
              <a:rPr lang="es-ES" sz="4000" dirty="0"/>
              <a:t>9º sinfonía </a:t>
            </a:r>
            <a:r>
              <a:rPr lang="es-ES" sz="4000" dirty="0" err="1"/>
              <a:t>Ludwing</a:t>
            </a:r>
            <a:r>
              <a:rPr lang="es-ES" sz="4000" dirty="0"/>
              <a:t> Van Beethoven</a:t>
            </a:r>
            <a:endParaRPr lang="es-MX" sz="4000" dirty="0"/>
          </a:p>
        </p:txBody>
      </p:sp>
      <p:sp>
        <p:nvSpPr>
          <p:cNvPr id="6" name="Marcador de número de diapositiva 5">
            <a:extLst>
              <a:ext uri="{FF2B5EF4-FFF2-40B4-BE49-F238E27FC236}">
                <a16:creationId xmlns:a16="http://schemas.microsoft.com/office/drawing/2014/main" id="{7B0348A5-0192-4BA7-A70B-56251D1C966E}"/>
              </a:ext>
            </a:extLst>
          </p:cNvPr>
          <p:cNvSpPr>
            <a:spLocks noGrp="1"/>
          </p:cNvSpPr>
          <p:nvPr>
            <p:ph type="sldNum" sz="quarter" idx="12"/>
          </p:nvPr>
        </p:nvSpPr>
        <p:spPr/>
        <p:txBody>
          <a:bodyPr/>
          <a:lstStyle/>
          <a:p>
            <a:fld id="{7F435081-CFB1-4999-ABED-67D2EC110076}" type="slidenum">
              <a:rPr lang="es-MX" smtClean="0"/>
              <a:t>3</a:t>
            </a:fld>
            <a:endParaRPr lang="es-MX"/>
          </a:p>
        </p:txBody>
      </p:sp>
    </p:spTree>
    <p:extLst>
      <p:ext uri="{BB962C8B-B14F-4D97-AF65-F5344CB8AC3E}">
        <p14:creationId xmlns:p14="http://schemas.microsoft.com/office/powerpoint/2010/main" val="2843462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3438926" y="446187"/>
            <a:ext cx="6323141" cy="7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5332"/>
              </a:spcAft>
            </a:pPr>
            <a:r>
              <a:rPr lang="es-MX" altLang="es-MX" sz="3200" b="1" dirty="0">
                <a:effectLst>
                  <a:outerShdw blurRad="38100" dist="38100" dir="2700000" algn="tl">
                    <a:srgbClr val="000000">
                      <a:alpha val="43137"/>
                    </a:srgbClr>
                  </a:outerShdw>
                </a:effectLst>
                <a:latin typeface="Arial Narrow" panose="020B0606020202030204" pitchFamily="34" charset="0"/>
              </a:rPr>
              <a:t>Suprema Corte de Justicia de la Nación</a:t>
            </a:r>
          </a:p>
        </p:txBody>
      </p:sp>
      <p:sp>
        <p:nvSpPr>
          <p:cNvPr id="59399" name="Rectangle 6">
            <a:extLst>
              <a:ext uri="{FF2B5EF4-FFF2-40B4-BE49-F238E27FC236}">
                <a16:creationId xmlns:a16="http://schemas.microsoft.com/office/drawing/2014/main" id="{BFADCCCE-4453-4417-B278-29D1CFFF4B8F}"/>
              </a:ext>
            </a:extLst>
          </p:cNvPr>
          <p:cNvSpPr>
            <a:spLocks noChangeArrowheads="1"/>
          </p:cNvSpPr>
          <p:nvPr/>
        </p:nvSpPr>
        <p:spPr bwMode="auto">
          <a:xfrm>
            <a:off x="2638348" y="3148284"/>
            <a:ext cx="2293684" cy="583507"/>
          </a:xfrm>
          <a:prstGeom prst="roundRect">
            <a:avLst/>
          </a:prstGeom>
          <a:ln/>
        </p:spPr>
        <p:style>
          <a:lnRef idx="2">
            <a:schemeClr val="accent5"/>
          </a:lnRef>
          <a:fillRef idx="1">
            <a:schemeClr val="lt1"/>
          </a:fillRef>
          <a:effectRef idx="0">
            <a:schemeClr val="accent5"/>
          </a:effectRef>
          <a:fontRef idx="minor">
            <a:schemeClr val="dk1"/>
          </a:fontRef>
        </p:style>
        <p:txBody>
          <a:bodyPr lIns="0" tIns="0" rIns="0" bIns="0" anchor="ctr"/>
          <a:lstStyle/>
          <a:p>
            <a:pPr algn="ctr">
              <a:spcAft>
                <a:spcPts val="567"/>
              </a:spcAft>
              <a:defRPr/>
            </a:pPr>
            <a:r>
              <a:rPr lang="es-MX" altLang="es-MX" sz="1634" b="1" dirty="0">
                <a:latin typeface="Arial" panose="020B0604020202020204" pitchFamily="34" charset="0"/>
              </a:rPr>
              <a:t>Suprema Corte de Justicia de la Nación</a:t>
            </a:r>
          </a:p>
        </p:txBody>
      </p:sp>
      <p:sp>
        <p:nvSpPr>
          <p:cNvPr id="59401" name="Rectangle 8">
            <a:extLst>
              <a:ext uri="{FF2B5EF4-FFF2-40B4-BE49-F238E27FC236}">
                <a16:creationId xmlns:a16="http://schemas.microsoft.com/office/drawing/2014/main" id="{B1292026-DB7B-4E6C-A83D-647DA29D8BCF}"/>
              </a:ext>
            </a:extLst>
          </p:cNvPr>
          <p:cNvSpPr>
            <a:spLocks noChangeArrowheads="1"/>
          </p:cNvSpPr>
          <p:nvPr/>
        </p:nvSpPr>
        <p:spPr bwMode="auto">
          <a:xfrm>
            <a:off x="5588854" y="1901798"/>
            <a:ext cx="3862668" cy="3153816"/>
          </a:xfrm>
          <a:prstGeom prst="roundRect">
            <a:avLst/>
          </a:prstGeom>
          <a:solidFill>
            <a:srgbClr val="D7E4BD"/>
          </a:solidFill>
          <a:ln>
            <a:solidFill>
              <a:schemeClr val="bg1">
                <a:lumMod val="50000"/>
              </a:schemeClr>
            </a:solid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1963"/>
              </a:lnSpc>
              <a:spcAft>
                <a:spcPts val="193"/>
              </a:spcAft>
              <a:defRPr/>
            </a:pPr>
            <a:r>
              <a:rPr lang="es-MX" altLang="es-MX" sz="1634" b="1" dirty="0">
                <a:latin typeface="Arial" panose="020B0604020202020204" pitchFamily="34" charset="0"/>
              </a:rPr>
              <a:t>Acción de inconstitucionalidad</a:t>
            </a:r>
            <a:endParaRPr lang="es-MX" altLang="es-MX" sz="1634" dirty="0">
              <a:latin typeface="Arial" panose="020B0604020202020204" pitchFamily="34" charset="0"/>
            </a:endParaRPr>
          </a:p>
          <a:p>
            <a:pPr algn="just">
              <a:lnSpc>
                <a:spcPts val="1963"/>
              </a:lnSpc>
              <a:spcAft>
                <a:spcPts val="193"/>
              </a:spcAft>
              <a:defRPr/>
            </a:pPr>
            <a:r>
              <a:rPr lang="es-MX" altLang="es-MX" sz="1634" dirty="0">
                <a:latin typeface="Arial" panose="020B0604020202020204" pitchFamily="34" charset="0"/>
              </a:rPr>
              <a:t>(Mecanismo de control abstracto de la constitucionalidad de las leyes y normas de carácter general que permite declararlas invalidas si no están conformes con la Constitución):</a:t>
            </a:r>
          </a:p>
          <a:p>
            <a:pPr algn="just">
              <a:lnSpc>
                <a:spcPts val="1963"/>
              </a:lnSpc>
              <a:spcAft>
                <a:spcPts val="193"/>
              </a:spcAft>
              <a:defRPr/>
            </a:pPr>
            <a:r>
              <a:rPr lang="es-MX" altLang="es-MX" sz="1634" dirty="0">
                <a:latin typeface="Arial" panose="020B0604020202020204" pitchFamily="34" charset="0"/>
              </a:rPr>
              <a:t>Se incorpora la posibilidad de </a:t>
            </a:r>
            <a:r>
              <a:rPr lang="es-MX" altLang="es-MX" sz="1634" b="1" dirty="0">
                <a:latin typeface="Arial" panose="020B0604020202020204" pitchFamily="34" charset="0"/>
              </a:rPr>
              <a:t>impugnar leyes electorales federales o locales </a:t>
            </a:r>
            <a:r>
              <a:rPr lang="es-MX" altLang="es-MX" sz="1634" dirty="0">
                <a:latin typeface="Arial" panose="020B0604020202020204" pitchFamily="34" charset="0"/>
              </a:rPr>
              <a:t>que sean contrarias a las disposiciones de la Constitución Federal.</a:t>
            </a:r>
          </a:p>
          <a:p>
            <a:pPr algn="just">
              <a:lnSpc>
                <a:spcPts val="1963"/>
              </a:lnSpc>
              <a:spcAft>
                <a:spcPts val="193"/>
              </a:spcAft>
              <a:defRPr/>
            </a:pPr>
            <a:endParaRPr lang="es-MX" altLang="es-MX" sz="1634" b="1" dirty="0">
              <a:latin typeface="Arial" panose="020B0604020202020204" pitchFamily="34" charset="0"/>
            </a:endParaRPr>
          </a:p>
          <a:p>
            <a:pPr algn="just">
              <a:lnSpc>
                <a:spcPts val="1963"/>
              </a:lnSpc>
              <a:spcAft>
                <a:spcPts val="193"/>
              </a:spcAft>
              <a:defRPr/>
            </a:pPr>
            <a:endParaRPr lang="es-MX" altLang="es-MX" sz="1634" dirty="0">
              <a:latin typeface="Arial" panose="020B0604020202020204" pitchFamily="34" charset="0"/>
            </a:endParaRPr>
          </a:p>
        </p:txBody>
      </p:sp>
      <p:sp>
        <p:nvSpPr>
          <p:cNvPr id="13" name="Abrir llave 12">
            <a:extLst>
              <a:ext uri="{FF2B5EF4-FFF2-40B4-BE49-F238E27FC236}">
                <a16:creationId xmlns:a16="http://schemas.microsoft.com/office/drawing/2014/main" id="{484790C2-DCB3-49A7-9863-4B4CE77FB65A}"/>
              </a:ext>
            </a:extLst>
          </p:cNvPr>
          <p:cNvSpPr/>
          <p:nvPr/>
        </p:nvSpPr>
        <p:spPr>
          <a:xfrm>
            <a:off x="5150864" y="1824462"/>
            <a:ext cx="219158" cy="323115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634"/>
          </a:p>
        </p:txBody>
      </p:sp>
      <p:sp>
        <p:nvSpPr>
          <p:cNvPr id="2" name="Rectángulo 1"/>
          <p:cNvSpPr/>
          <p:nvPr/>
        </p:nvSpPr>
        <p:spPr>
          <a:xfrm>
            <a:off x="5413332" y="904492"/>
            <a:ext cx="2209259" cy="461665"/>
          </a:xfrm>
          <a:prstGeom prst="rect">
            <a:avLst/>
          </a:prstGeom>
        </p:spPr>
        <p:txBody>
          <a:bodyPr wrap="none">
            <a:spAutoFit/>
          </a:bodyPr>
          <a:lstStyle/>
          <a:p>
            <a:pPr>
              <a:spcAft>
                <a:spcPts val="5332"/>
              </a:spcAft>
            </a:pPr>
            <a:r>
              <a:rPr lang="es-MX" altLang="es-MX" sz="2400" b="1" dirty="0">
                <a:effectLst>
                  <a:outerShdw blurRad="38100" dist="38100" dir="2700000" algn="tl">
                    <a:srgbClr val="000000">
                      <a:alpha val="43137"/>
                    </a:srgbClr>
                  </a:outerShdw>
                </a:effectLst>
                <a:latin typeface="Arial Narrow" panose="020B0606020202030204" pitchFamily="34" charset="0"/>
              </a:rPr>
              <a:t>Reforma de 1996</a:t>
            </a:r>
          </a:p>
        </p:txBody>
      </p:sp>
      <p:pic>
        <p:nvPicPr>
          <p:cNvPr id="3" name="Imagen 2"/>
          <p:cNvPicPr>
            <a:picLocks noChangeAspect="1"/>
          </p:cNvPicPr>
          <p:nvPr/>
        </p:nvPicPr>
        <p:blipFill rotWithShape="1">
          <a:blip r:embed="rId2"/>
          <a:srcRect t="25800"/>
          <a:stretch/>
        </p:blipFill>
        <p:spPr>
          <a:xfrm>
            <a:off x="753873" y="4463935"/>
            <a:ext cx="3768949" cy="1778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7948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4387317" y="148592"/>
            <a:ext cx="3750844" cy="51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2800" b="1" dirty="0">
                <a:effectLst>
                  <a:outerShdw blurRad="38100" dist="38100" dir="2700000" algn="tl">
                    <a:srgbClr val="000000">
                      <a:alpha val="43137"/>
                    </a:srgbClr>
                  </a:outerShdw>
                </a:effectLst>
                <a:latin typeface="Arial Narrow" panose="020B0606020202030204" pitchFamily="34" charset="0"/>
              </a:rPr>
              <a:t>Instituto Federal Electoral </a:t>
            </a:r>
          </a:p>
        </p:txBody>
      </p:sp>
      <p:sp>
        <p:nvSpPr>
          <p:cNvPr id="61448" name="Rectangle 7">
            <a:extLst>
              <a:ext uri="{FF2B5EF4-FFF2-40B4-BE49-F238E27FC236}">
                <a16:creationId xmlns:a16="http://schemas.microsoft.com/office/drawing/2014/main" id="{5A8F12FC-156A-4CBA-95FE-DF6A5B093287}"/>
              </a:ext>
            </a:extLst>
          </p:cNvPr>
          <p:cNvSpPr>
            <a:spLocks noChangeArrowheads="1"/>
          </p:cNvSpPr>
          <p:nvPr/>
        </p:nvSpPr>
        <p:spPr bwMode="auto">
          <a:xfrm>
            <a:off x="2126716" y="1911163"/>
            <a:ext cx="2433437" cy="276625"/>
          </a:xfrm>
          <a:prstGeom prst="roundRect">
            <a:avLst/>
          </a:prstGeom>
          <a:ln/>
        </p:spPr>
        <p:style>
          <a:lnRef idx="2">
            <a:schemeClr val="accent5"/>
          </a:lnRef>
          <a:fillRef idx="1">
            <a:schemeClr val="lt1"/>
          </a:fillRef>
          <a:effectRef idx="0">
            <a:schemeClr val="accent5"/>
          </a:effectRef>
          <a:fontRef idx="minor">
            <a:schemeClr val="dk1"/>
          </a:fontRef>
        </p:style>
        <p:txBody>
          <a:bodyPr lIns="0" tIns="0" rIns="0" bIns="0" anchor="ctr"/>
          <a:lstStyle/>
          <a:p>
            <a:pPr algn="ctr">
              <a:spcAft>
                <a:spcPts val="567"/>
              </a:spcAft>
              <a:defRPr/>
            </a:pPr>
            <a:r>
              <a:rPr lang="es-MX" altLang="es-MX" sz="1452" b="1" dirty="0">
                <a:latin typeface="Arial" panose="020B0604020202020204" pitchFamily="34" charset="0"/>
              </a:rPr>
              <a:t>Instituto Federal Electoral</a:t>
            </a:r>
          </a:p>
        </p:txBody>
      </p:sp>
      <p:sp>
        <p:nvSpPr>
          <p:cNvPr id="61450" name="Rectangle 9">
            <a:extLst>
              <a:ext uri="{FF2B5EF4-FFF2-40B4-BE49-F238E27FC236}">
                <a16:creationId xmlns:a16="http://schemas.microsoft.com/office/drawing/2014/main" id="{155A17E5-AAB9-4DDB-ACFD-4850A9CA99B6}"/>
              </a:ext>
            </a:extLst>
          </p:cNvPr>
          <p:cNvSpPr>
            <a:spLocks noChangeArrowheads="1"/>
          </p:cNvSpPr>
          <p:nvPr/>
        </p:nvSpPr>
        <p:spPr bwMode="auto">
          <a:xfrm>
            <a:off x="2126717" y="3231617"/>
            <a:ext cx="2433437" cy="223317"/>
          </a:xfrm>
          <a:prstGeom prst="roundRect">
            <a:avLst/>
          </a:prstGeom>
          <a:ln/>
        </p:spPr>
        <p:style>
          <a:lnRef idx="2">
            <a:schemeClr val="accent5"/>
          </a:lnRef>
          <a:fillRef idx="1">
            <a:schemeClr val="lt1"/>
          </a:fillRef>
          <a:effectRef idx="0">
            <a:schemeClr val="accent5"/>
          </a:effectRef>
          <a:fontRef idx="minor">
            <a:schemeClr val="dk1"/>
          </a:fontRef>
        </p:style>
        <p:txBody>
          <a:bodyPr lIns="0" tIns="0" rIns="0" bIns="0" anchor="ctr"/>
          <a:lstStyle/>
          <a:p>
            <a:pPr algn="ctr">
              <a:spcAft>
                <a:spcPts val="567"/>
              </a:spcAft>
              <a:defRPr/>
            </a:pPr>
            <a:r>
              <a:rPr lang="es-MX" altLang="es-MX" sz="1452" b="1" dirty="0">
                <a:latin typeface="Arial" panose="020B0604020202020204" pitchFamily="34" charset="0"/>
              </a:rPr>
              <a:t>Unidad de Fiscalización</a:t>
            </a:r>
          </a:p>
        </p:txBody>
      </p:sp>
      <p:sp>
        <p:nvSpPr>
          <p:cNvPr id="61451" name="Rectangle 10">
            <a:extLst>
              <a:ext uri="{FF2B5EF4-FFF2-40B4-BE49-F238E27FC236}">
                <a16:creationId xmlns:a16="http://schemas.microsoft.com/office/drawing/2014/main" id="{9D991F28-D798-431C-A82B-400B6686E3A8}"/>
              </a:ext>
            </a:extLst>
          </p:cNvPr>
          <p:cNvSpPr>
            <a:spLocks noChangeArrowheads="1"/>
          </p:cNvSpPr>
          <p:nvPr/>
        </p:nvSpPr>
        <p:spPr bwMode="auto">
          <a:xfrm>
            <a:off x="5306466" y="1172775"/>
            <a:ext cx="3854024" cy="1753400"/>
          </a:xfrm>
          <a:prstGeom prst="roundRect">
            <a:avLst/>
          </a:prstGeom>
          <a:solidFill>
            <a:schemeClr val="bg1"/>
          </a:solidFill>
          <a:ln>
            <a:solidFill>
              <a:schemeClr val="bg1">
                <a:lumMod val="50000"/>
              </a:schemeClr>
            </a:solid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ts val="1498"/>
              </a:lnSpc>
              <a:defRPr/>
            </a:pPr>
            <a:r>
              <a:rPr lang="es-MX" altLang="es-MX" sz="1271" dirty="0">
                <a:latin typeface="Arial" panose="020B0604020202020204" pitchFamily="34" charset="0"/>
              </a:rPr>
              <a:t>Los consejeros electorales son elegidos previa realización de una amplia consulta a la sociedad.</a:t>
            </a:r>
          </a:p>
          <a:p>
            <a:pPr>
              <a:lnSpc>
                <a:spcPts val="1498"/>
              </a:lnSpc>
              <a:defRPr/>
            </a:pPr>
            <a:endParaRPr lang="es-MX" altLang="es-MX" sz="1271" dirty="0">
              <a:latin typeface="Arial" panose="020B0604020202020204" pitchFamily="34" charset="0"/>
            </a:endParaRPr>
          </a:p>
          <a:p>
            <a:pPr marL="259347" indent="-259347">
              <a:lnSpc>
                <a:spcPts val="1498"/>
              </a:lnSpc>
              <a:buFont typeface="Arial" panose="020B0604020202020204" pitchFamily="34" charset="0"/>
              <a:buChar char="•"/>
              <a:defRPr/>
            </a:pPr>
            <a:r>
              <a:rPr lang="es-MX" altLang="es-MX" sz="1271" dirty="0">
                <a:latin typeface="Arial" panose="020B0604020202020204" pitchFamily="34" charset="0"/>
              </a:rPr>
              <a:t>Consejeros electorales: 9 años</a:t>
            </a:r>
          </a:p>
          <a:p>
            <a:pPr marL="259347" indent="-259347">
              <a:lnSpc>
                <a:spcPts val="1498"/>
              </a:lnSpc>
              <a:buFont typeface="Arial" panose="020B0604020202020204" pitchFamily="34" charset="0"/>
              <a:buChar char="•"/>
              <a:defRPr/>
            </a:pPr>
            <a:r>
              <a:rPr lang="es-MX" altLang="es-MX" sz="1271" dirty="0">
                <a:latin typeface="Arial" panose="020B0604020202020204" pitchFamily="34" charset="0"/>
              </a:rPr>
              <a:t>Consejero Presidente: 6 años, con posibilidad de reelección</a:t>
            </a:r>
          </a:p>
          <a:p>
            <a:pPr>
              <a:lnSpc>
                <a:spcPts val="1498"/>
              </a:lnSpc>
              <a:defRPr/>
            </a:pPr>
            <a:endParaRPr lang="es-MX" altLang="es-MX" sz="1271" dirty="0">
              <a:latin typeface="Arial" panose="020B0604020202020204" pitchFamily="34" charset="0"/>
            </a:endParaRPr>
          </a:p>
          <a:p>
            <a:pPr algn="ctr">
              <a:lnSpc>
                <a:spcPts val="1498"/>
              </a:lnSpc>
              <a:defRPr/>
            </a:pPr>
            <a:r>
              <a:rPr lang="es-MX" altLang="es-MX" sz="1271" b="1" dirty="0">
                <a:solidFill>
                  <a:srgbClr val="561929"/>
                </a:solidFill>
                <a:latin typeface="Arial" panose="020B0604020202020204" pitchFamily="34" charset="0"/>
              </a:rPr>
              <a:t>Renovación escalonada: </a:t>
            </a:r>
            <a:r>
              <a:rPr lang="es-MX" altLang="es-MX" sz="1271" dirty="0">
                <a:latin typeface="Arial" panose="020B0604020202020204" pitchFamily="34" charset="0"/>
              </a:rPr>
              <a:t>Cada 3 años</a:t>
            </a:r>
          </a:p>
          <a:p>
            <a:pPr>
              <a:lnSpc>
                <a:spcPts val="1498"/>
              </a:lnSpc>
              <a:defRPr/>
            </a:pPr>
            <a:endParaRPr lang="es-MX" altLang="es-MX" sz="1271" dirty="0">
              <a:latin typeface="Arial" panose="020B0604020202020204" pitchFamily="34" charset="0"/>
            </a:endParaRPr>
          </a:p>
        </p:txBody>
      </p:sp>
      <p:sp>
        <p:nvSpPr>
          <p:cNvPr id="61455" name="Rectangle 14">
            <a:extLst>
              <a:ext uri="{FF2B5EF4-FFF2-40B4-BE49-F238E27FC236}">
                <a16:creationId xmlns:a16="http://schemas.microsoft.com/office/drawing/2014/main" id="{7E267EA4-DF95-446B-A763-66783FF92EAD}"/>
              </a:ext>
            </a:extLst>
          </p:cNvPr>
          <p:cNvSpPr>
            <a:spLocks noChangeArrowheads="1"/>
          </p:cNvSpPr>
          <p:nvPr/>
        </p:nvSpPr>
        <p:spPr bwMode="auto">
          <a:xfrm>
            <a:off x="4937632" y="3025589"/>
            <a:ext cx="4934591" cy="626729"/>
          </a:xfrm>
          <a:prstGeom prst="roundRect">
            <a:avLst/>
          </a:prstGeom>
          <a:solidFill>
            <a:schemeClr val="accent2">
              <a:lumMod val="20000"/>
              <a:lumOff val="80000"/>
            </a:schemeClr>
          </a:solidFill>
          <a:ln>
            <a:solidFill>
              <a:schemeClr val="bg1">
                <a:lumMod val="50000"/>
              </a:schemeClr>
            </a:solid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1498"/>
              </a:lnSpc>
              <a:defRPr/>
            </a:pPr>
            <a:r>
              <a:rPr lang="es-MX" altLang="es-MX" sz="1271" dirty="0">
                <a:latin typeface="Arial" panose="020B0604020202020204" pitchFamily="34" charset="0"/>
              </a:rPr>
              <a:t>Recibir y revisar los informes del origen, monto, destino y aplicación de los recursos de los partidos por cualquier modalidad de financiamiento.</a:t>
            </a:r>
          </a:p>
        </p:txBody>
      </p:sp>
      <p:sp>
        <p:nvSpPr>
          <p:cNvPr id="61456" name="Rectangle 15">
            <a:extLst>
              <a:ext uri="{FF2B5EF4-FFF2-40B4-BE49-F238E27FC236}">
                <a16:creationId xmlns:a16="http://schemas.microsoft.com/office/drawing/2014/main" id="{A52104F3-3C65-445A-9D79-DF45324C475A}"/>
              </a:ext>
            </a:extLst>
          </p:cNvPr>
          <p:cNvSpPr>
            <a:spLocks noChangeArrowheads="1"/>
          </p:cNvSpPr>
          <p:nvPr/>
        </p:nvSpPr>
        <p:spPr bwMode="auto">
          <a:xfrm>
            <a:off x="2126717" y="3950554"/>
            <a:ext cx="2433437" cy="484094"/>
          </a:xfrm>
          <a:prstGeom prst="roundRect">
            <a:avLst/>
          </a:prstGeom>
          <a:ln/>
        </p:spPr>
        <p:style>
          <a:lnRef idx="2">
            <a:schemeClr val="accent5"/>
          </a:lnRef>
          <a:fillRef idx="1">
            <a:schemeClr val="lt1"/>
          </a:fillRef>
          <a:effectRef idx="0">
            <a:schemeClr val="accent5"/>
          </a:effectRef>
          <a:fontRef idx="minor">
            <a:schemeClr val="dk1"/>
          </a:fontRef>
        </p:style>
        <p:txBody>
          <a:bodyPr lIns="0" tIns="0" rIns="0" bIns="0" anchor="ctr"/>
          <a:lstStyle/>
          <a:p>
            <a:pPr algn="ctr">
              <a:spcAft>
                <a:spcPts val="567"/>
              </a:spcAft>
              <a:defRPr/>
            </a:pPr>
            <a:r>
              <a:rPr lang="es-MX" altLang="es-MX" sz="1452" b="1" dirty="0">
                <a:latin typeface="Arial" panose="020B0604020202020204" pitchFamily="34" charset="0"/>
              </a:rPr>
              <a:t>Comité de Radio y Televisión</a:t>
            </a:r>
          </a:p>
        </p:txBody>
      </p:sp>
      <p:sp>
        <p:nvSpPr>
          <p:cNvPr id="61457" name="Rectangle 16">
            <a:extLst>
              <a:ext uri="{FF2B5EF4-FFF2-40B4-BE49-F238E27FC236}">
                <a16:creationId xmlns:a16="http://schemas.microsoft.com/office/drawing/2014/main" id="{F447B0AE-341B-446B-9A81-9DAB4BCF3254}"/>
              </a:ext>
            </a:extLst>
          </p:cNvPr>
          <p:cNvSpPr>
            <a:spLocks noChangeArrowheads="1"/>
          </p:cNvSpPr>
          <p:nvPr/>
        </p:nvSpPr>
        <p:spPr bwMode="auto">
          <a:xfrm>
            <a:off x="2126717" y="4855349"/>
            <a:ext cx="2433437" cy="896150"/>
          </a:xfrm>
          <a:prstGeom prst="roundRect">
            <a:avLst/>
          </a:prstGeom>
          <a:ln/>
        </p:spPr>
        <p:style>
          <a:lnRef idx="2">
            <a:schemeClr val="accent5"/>
          </a:lnRef>
          <a:fillRef idx="1">
            <a:schemeClr val="lt1"/>
          </a:fillRef>
          <a:effectRef idx="0">
            <a:schemeClr val="accent5"/>
          </a:effectRef>
          <a:fontRef idx="minor">
            <a:schemeClr val="dk1"/>
          </a:fontRef>
        </p:style>
        <p:txBody>
          <a:bodyPr lIns="0" tIns="0" rIns="0" bIns="0" anchor="ctr"/>
          <a:lstStyle/>
          <a:p>
            <a:pPr algn="ctr">
              <a:spcAft>
                <a:spcPts val="567"/>
              </a:spcAft>
              <a:defRPr/>
            </a:pPr>
            <a:r>
              <a:rPr lang="es-MX" altLang="es-MX" sz="1452" b="1" dirty="0">
                <a:latin typeface="Arial" panose="020B0604020202020204" pitchFamily="34" charset="0"/>
              </a:rPr>
              <a:t>Contraloría General</a:t>
            </a:r>
          </a:p>
          <a:p>
            <a:pPr algn="ctr">
              <a:spcAft>
                <a:spcPts val="567"/>
              </a:spcAft>
              <a:defRPr/>
            </a:pPr>
            <a:r>
              <a:rPr lang="es-MX" altLang="es-MX" sz="1271" dirty="0">
                <a:latin typeface="Arial" panose="020B0604020202020204" pitchFamily="34" charset="0"/>
              </a:rPr>
              <a:t>(Órgano de control interno adscrito la Presidencia del CG)</a:t>
            </a:r>
          </a:p>
        </p:txBody>
      </p:sp>
      <p:sp>
        <p:nvSpPr>
          <p:cNvPr id="61458" name="Rectangle 17">
            <a:extLst>
              <a:ext uri="{FF2B5EF4-FFF2-40B4-BE49-F238E27FC236}">
                <a16:creationId xmlns:a16="http://schemas.microsoft.com/office/drawing/2014/main" id="{1F87E036-A88C-416A-AEAC-6732080B42F5}"/>
              </a:ext>
            </a:extLst>
          </p:cNvPr>
          <p:cNvSpPr>
            <a:spLocks noChangeArrowheads="1"/>
          </p:cNvSpPr>
          <p:nvPr/>
        </p:nvSpPr>
        <p:spPr bwMode="auto">
          <a:xfrm>
            <a:off x="4937632" y="3882839"/>
            <a:ext cx="4921624" cy="609439"/>
          </a:xfrm>
          <a:prstGeom prst="roundRect">
            <a:avLst/>
          </a:prstGeom>
          <a:solidFill>
            <a:schemeClr val="accent2">
              <a:lumMod val="20000"/>
              <a:lumOff val="80000"/>
            </a:schemeClr>
          </a:solidFill>
          <a:ln>
            <a:solidFill>
              <a:schemeClr val="bg1">
                <a:lumMod val="50000"/>
              </a:schemeClr>
            </a:solid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1520"/>
              </a:lnSpc>
              <a:defRPr/>
            </a:pPr>
            <a:r>
              <a:rPr lang="es-MX" altLang="es-MX" sz="1271" dirty="0">
                <a:latin typeface="Arial" panose="020B0604020202020204" pitchFamily="34" charset="0"/>
              </a:rPr>
              <a:t>Conocer y aprobar las pautas de transmisión de programas y mensajes de los partidos políticos, formuladas por la Dirección Ejecutiva de Prerrogativas y Partidos Políticos.</a:t>
            </a:r>
          </a:p>
        </p:txBody>
      </p:sp>
      <p:sp>
        <p:nvSpPr>
          <p:cNvPr id="61459" name="Rectangle 18">
            <a:extLst>
              <a:ext uri="{FF2B5EF4-FFF2-40B4-BE49-F238E27FC236}">
                <a16:creationId xmlns:a16="http://schemas.microsoft.com/office/drawing/2014/main" id="{76AA39CE-BE28-4670-8A36-95BC7D528798}"/>
              </a:ext>
            </a:extLst>
          </p:cNvPr>
          <p:cNvSpPr>
            <a:spLocks noChangeArrowheads="1"/>
          </p:cNvSpPr>
          <p:nvPr/>
        </p:nvSpPr>
        <p:spPr bwMode="auto">
          <a:xfrm>
            <a:off x="4937632" y="4652203"/>
            <a:ext cx="4921624" cy="1305325"/>
          </a:xfrm>
          <a:prstGeom prst="roundRect">
            <a:avLst/>
          </a:prstGeom>
          <a:solidFill>
            <a:schemeClr val="accent2">
              <a:lumMod val="20000"/>
              <a:lumOff val="80000"/>
            </a:schemeClr>
          </a:solidFill>
          <a:ln>
            <a:solidFill>
              <a:schemeClr val="bg1">
                <a:lumMod val="50000"/>
              </a:schemeClr>
            </a:solid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1520"/>
              </a:lnSpc>
              <a:defRPr/>
            </a:pPr>
            <a:r>
              <a:rPr lang="es-MX" altLang="es-MX" sz="1271" dirty="0">
                <a:latin typeface="Arial" panose="020B0604020202020204" pitchFamily="34" charset="0"/>
              </a:rPr>
              <a:t>Fijar criterios para la realización de las auditorias, procedimientos, métodos y sistemas para la revisión y fiscalización de los recursos a cargo de las áreas y órganos del IFE.</a:t>
            </a:r>
          </a:p>
          <a:p>
            <a:pPr algn="just">
              <a:lnSpc>
                <a:spcPts val="1520"/>
              </a:lnSpc>
              <a:defRPr/>
            </a:pPr>
            <a:r>
              <a:rPr lang="es-MX" altLang="es-MX" sz="1271" dirty="0">
                <a:latin typeface="Arial" panose="020B0604020202020204" pitchFamily="34" charset="0"/>
              </a:rPr>
              <a:t>Emitir lineamientos, instruir, desahogar y resolver los procedimientos administrativos respecto de las quejas en contra de los servidores públicos del IFE.</a:t>
            </a:r>
          </a:p>
          <a:p>
            <a:pPr algn="just">
              <a:lnSpc>
                <a:spcPts val="1520"/>
              </a:lnSpc>
              <a:defRPr/>
            </a:pPr>
            <a:endParaRPr lang="es-MX" altLang="es-MX" sz="1271" dirty="0">
              <a:latin typeface="Arial" panose="020B0604020202020204" pitchFamily="34" charset="0"/>
            </a:endParaRPr>
          </a:p>
          <a:p>
            <a:pPr algn="just">
              <a:lnSpc>
                <a:spcPts val="1520"/>
              </a:lnSpc>
              <a:defRPr/>
            </a:pPr>
            <a:endParaRPr lang="es-MX" altLang="es-MX" sz="1271" dirty="0">
              <a:latin typeface="Arial" panose="020B0604020202020204" pitchFamily="34" charset="0"/>
            </a:endParaRPr>
          </a:p>
          <a:p>
            <a:pPr algn="just">
              <a:lnSpc>
                <a:spcPts val="1520"/>
              </a:lnSpc>
              <a:defRPr/>
            </a:pPr>
            <a:endParaRPr lang="es-MX" altLang="es-MX" sz="1271" dirty="0">
              <a:latin typeface="Arial" panose="020B0604020202020204" pitchFamily="34" charset="0"/>
            </a:endParaRPr>
          </a:p>
        </p:txBody>
      </p:sp>
      <p:sp>
        <p:nvSpPr>
          <p:cNvPr id="28" name="Abrir llave 27">
            <a:extLst>
              <a:ext uri="{FF2B5EF4-FFF2-40B4-BE49-F238E27FC236}">
                <a16:creationId xmlns:a16="http://schemas.microsoft.com/office/drawing/2014/main" id="{EF3874B0-303E-47B5-9483-6BCAB1CD34BA}"/>
              </a:ext>
            </a:extLst>
          </p:cNvPr>
          <p:cNvSpPr/>
          <p:nvPr/>
        </p:nvSpPr>
        <p:spPr>
          <a:xfrm>
            <a:off x="4871357" y="1267866"/>
            <a:ext cx="191621" cy="1615088"/>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634"/>
          </a:p>
        </p:txBody>
      </p:sp>
      <p:sp>
        <p:nvSpPr>
          <p:cNvPr id="2" name="Flecha: hacia abajo 1">
            <a:extLst>
              <a:ext uri="{FF2B5EF4-FFF2-40B4-BE49-F238E27FC236}">
                <a16:creationId xmlns:a16="http://schemas.microsoft.com/office/drawing/2014/main" id="{D9AF6FE3-1733-4A3D-9A1C-49166B2101E1}"/>
              </a:ext>
            </a:extLst>
          </p:cNvPr>
          <p:cNvSpPr/>
          <p:nvPr/>
        </p:nvSpPr>
        <p:spPr>
          <a:xfrm>
            <a:off x="3178469" y="2306651"/>
            <a:ext cx="329933" cy="276625"/>
          </a:xfrm>
          <a:prstGeom prst="downArrow">
            <a:avLst/>
          </a:prstGeom>
          <a:solidFill>
            <a:schemeClr val="tx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634"/>
          </a:p>
        </p:txBody>
      </p:sp>
      <p:cxnSp>
        <p:nvCxnSpPr>
          <p:cNvPr id="4" name="Conector recto de flecha 3">
            <a:extLst>
              <a:ext uri="{FF2B5EF4-FFF2-40B4-BE49-F238E27FC236}">
                <a16:creationId xmlns:a16="http://schemas.microsoft.com/office/drawing/2014/main" id="{A18C9F0F-C809-4AD2-B121-034EF2EFED61}"/>
              </a:ext>
            </a:extLst>
          </p:cNvPr>
          <p:cNvCxnSpPr>
            <a:stCxn id="61450" idx="3"/>
            <a:endCxn id="61455" idx="1"/>
          </p:cNvCxnSpPr>
          <p:nvPr/>
        </p:nvCxnSpPr>
        <p:spPr>
          <a:xfrm flipV="1">
            <a:off x="4560154" y="3338233"/>
            <a:ext cx="377478" cy="576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99DF8E52-3813-4DA1-A882-AC82DD7F29BE}"/>
              </a:ext>
            </a:extLst>
          </p:cNvPr>
          <p:cNvCxnSpPr>
            <a:stCxn id="61456" idx="3"/>
            <a:endCxn id="61458" idx="1"/>
          </p:cNvCxnSpPr>
          <p:nvPr/>
        </p:nvCxnSpPr>
        <p:spPr>
          <a:xfrm flipV="1">
            <a:off x="4560154" y="4188279"/>
            <a:ext cx="377478" cy="432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DBB89F1F-474E-44AF-9FB8-19FB7E3B73C1}"/>
              </a:ext>
            </a:extLst>
          </p:cNvPr>
          <p:cNvCxnSpPr>
            <a:stCxn id="61457" idx="3"/>
            <a:endCxn id="61459" idx="1"/>
          </p:cNvCxnSpPr>
          <p:nvPr/>
        </p:nvCxnSpPr>
        <p:spPr>
          <a:xfrm>
            <a:off x="4560154" y="5303425"/>
            <a:ext cx="377478" cy="144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6328C9DC-AC7D-4208-8829-383C97CEA3C4}"/>
              </a:ext>
            </a:extLst>
          </p:cNvPr>
          <p:cNvCxnSpPr/>
          <p:nvPr/>
        </p:nvCxnSpPr>
        <p:spPr>
          <a:xfrm>
            <a:off x="5306466" y="1738993"/>
            <a:ext cx="385402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D06B515-D76F-45D5-96E5-68029B24A863}"/>
              </a:ext>
            </a:extLst>
          </p:cNvPr>
          <p:cNvCxnSpPr/>
          <p:nvPr/>
        </p:nvCxnSpPr>
        <p:spPr>
          <a:xfrm>
            <a:off x="5306466" y="2476661"/>
            <a:ext cx="385402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0"/>
                    </a14:imgEffect>
                  </a14:imgLayer>
                </a14:imgProps>
              </a:ext>
            </a:extLst>
          </a:blip>
          <a:stretch>
            <a:fillRect/>
          </a:stretch>
        </p:blipFill>
        <p:spPr>
          <a:xfrm>
            <a:off x="10115711" y="1738993"/>
            <a:ext cx="1847439" cy="1588677"/>
          </a:xfrm>
          <a:prstGeom prst="rect">
            <a:avLst/>
          </a:prstGeom>
          <a:ln>
            <a:noFill/>
          </a:ln>
          <a:effectLst>
            <a:outerShdw blurRad="292100" dist="139700" dir="2700000" algn="tl" rotWithShape="0">
              <a:srgbClr val="333333">
                <a:alpha val="65000"/>
              </a:srgbClr>
            </a:outerShdw>
          </a:effectLst>
        </p:spPr>
      </p:pic>
      <p:sp>
        <p:nvSpPr>
          <p:cNvPr id="5" name="Rectángulo 4"/>
          <p:cNvSpPr/>
          <p:nvPr/>
        </p:nvSpPr>
        <p:spPr>
          <a:xfrm>
            <a:off x="4967167" y="657405"/>
            <a:ext cx="2406428" cy="400110"/>
          </a:xfrm>
          <a:prstGeom prst="rect">
            <a:avLst/>
          </a:prstGeom>
        </p:spPr>
        <p:txBody>
          <a:bodyPr wrap="none">
            <a:spAutoFit/>
          </a:bodyPr>
          <a:lstStyle/>
          <a:p>
            <a:r>
              <a:rPr lang="es-MX" altLang="es-MX" sz="2000" b="1" dirty="0">
                <a:effectLst>
                  <a:outerShdw blurRad="38100" dist="38100" dir="2700000" algn="tl">
                    <a:srgbClr val="000000">
                      <a:alpha val="43137"/>
                    </a:srgbClr>
                  </a:outerShdw>
                </a:effectLst>
                <a:latin typeface="Arial Narrow" panose="020B0606020202030204" pitchFamily="34" charset="0"/>
              </a:rPr>
              <a:t>Reforma de 2007-2008</a:t>
            </a:r>
            <a:endParaRPr lang="es-MX" sz="2000" dirty="0"/>
          </a:p>
        </p:txBody>
      </p:sp>
    </p:spTree>
    <p:extLst>
      <p:ext uri="{BB962C8B-B14F-4D97-AF65-F5344CB8AC3E}">
        <p14:creationId xmlns:p14="http://schemas.microsoft.com/office/powerpoint/2010/main" val="3596020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1713609" y="4323725"/>
            <a:ext cx="8769927" cy="1296787"/>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redondeado 8"/>
          <p:cNvSpPr/>
          <p:nvPr/>
        </p:nvSpPr>
        <p:spPr>
          <a:xfrm>
            <a:off x="1713609" y="3164612"/>
            <a:ext cx="8769927" cy="998730"/>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redondeado 7"/>
          <p:cNvSpPr/>
          <p:nvPr/>
        </p:nvSpPr>
        <p:spPr>
          <a:xfrm>
            <a:off x="1713610" y="1616275"/>
            <a:ext cx="8769927" cy="1296787"/>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 name="Rectangle 3">
            <a:extLst>
              <a:ext uri="{FF2B5EF4-FFF2-40B4-BE49-F238E27FC236}">
                <a16:creationId xmlns:a16="http://schemas.microsoft.com/office/drawing/2014/main" id="{D69A46E4-AEEB-42C4-9F07-B958CEEFD093}"/>
              </a:ext>
            </a:extLst>
          </p:cNvPr>
          <p:cNvSpPr/>
          <p:nvPr/>
        </p:nvSpPr>
        <p:spPr>
          <a:xfrm>
            <a:off x="1955661" y="1703308"/>
            <a:ext cx="8065354" cy="12347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137" algn="just">
              <a:lnSpc>
                <a:spcPts val="2244"/>
              </a:lnSpc>
              <a:spcAft>
                <a:spcPts val="572"/>
              </a:spcAft>
              <a:defRPr/>
            </a:pPr>
            <a:r>
              <a:rPr lang="es-MX" sz="1600" dirty="0">
                <a:latin typeface="Arial"/>
              </a:rPr>
              <a:t>El 10 de junio de 2011 se publicó en el DOF el Decreto de reforma del artículo 1° de la CPEUM que implementó el régimen de los derechos humanos, estableciendo el principio de convencionalidad, la interpretación pro persona y el control difuso de constitucionalidad.</a:t>
            </a:r>
          </a:p>
        </p:txBody>
      </p:sp>
      <p:sp>
        <p:nvSpPr>
          <p:cNvPr id="5" name="Rectángulo 4"/>
          <p:cNvSpPr/>
          <p:nvPr/>
        </p:nvSpPr>
        <p:spPr>
          <a:xfrm>
            <a:off x="1758508" y="460757"/>
            <a:ext cx="4873322" cy="523220"/>
          </a:xfrm>
          <a:prstGeom prst="rect">
            <a:avLst/>
          </a:prstGeom>
        </p:spPr>
        <p:txBody>
          <a:bodyPr wrap="none">
            <a:spAutoFit/>
          </a:bodyPr>
          <a:lstStyle/>
          <a:p>
            <a:r>
              <a:rPr lang="es-MX" sz="2800" b="1" dirty="0">
                <a:effectLst>
                  <a:outerShdw blurRad="38100" dist="38100" dir="2700000" algn="tl">
                    <a:srgbClr val="000000">
                      <a:alpha val="43137"/>
                    </a:srgbClr>
                  </a:outerShdw>
                </a:effectLst>
                <a:latin typeface="Arial Narrow" panose="020B0606020202030204" pitchFamily="34" charset="0"/>
              </a:rPr>
              <a:t>Decretos de reformas (2011-2014)</a:t>
            </a:r>
          </a:p>
        </p:txBody>
      </p:sp>
      <p:sp>
        <p:nvSpPr>
          <p:cNvPr id="6" name="Rectángulo 5"/>
          <p:cNvSpPr/>
          <p:nvPr/>
        </p:nvSpPr>
        <p:spPr>
          <a:xfrm>
            <a:off x="1877093" y="3212070"/>
            <a:ext cx="8143922" cy="938719"/>
          </a:xfrm>
          <a:prstGeom prst="rect">
            <a:avLst/>
          </a:prstGeom>
        </p:spPr>
        <p:txBody>
          <a:bodyPr wrap="square">
            <a:spAutoFit/>
          </a:bodyPr>
          <a:lstStyle/>
          <a:p>
            <a:pPr marL="16137" algn="just">
              <a:lnSpc>
                <a:spcPts val="2244"/>
              </a:lnSpc>
              <a:spcAft>
                <a:spcPts val="572"/>
              </a:spcAft>
              <a:defRPr/>
            </a:pPr>
            <a:r>
              <a:rPr lang="es-MX" sz="1600" dirty="0">
                <a:latin typeface="Arial"/>
              </a:rPr>
              <a:t>El 9 de agosto de 2012 se reformaron las fracciones II, VII y VIII del artículo 35 de la CPEUM para establecer las candidaturas independientes y los derechos de iniciativa y de consulta popular.</a:t>
            </a:r>
          </a:p>
        </p:txBody>
      </p:sp>
      <p:sp>
        <p:nvSpPr>
          <p:cNvPr id="7" name="Rectángulo 6"/>
          <p:cNvSpPr/>
          <p:nvPr/>
        </p:nvSpPr>
        <p:spPr>
          <a:xfrm>
            <a:off x="1955661" y="4514686"/>
            <a:ext cx="8128865" cy="914866"/>
          </a:xfrm>
          <a:prstGeom prst="rect">
            <a:avLst/>
          </a:prstGeom>
        </p:spPr>
        <p:txBody>
          <a:bodyPr wrap="square">
            <a:spAutoFit/>
          </a:bodyPr>
          <a:lstStyle/>
          <a:p>
            <a:pPr marL="16137" algn="just">
              <a:lnSpc>
                <a:spcPts val="2244"/>
              </a:lnSpc>
              <a:spcAft>
                <a:spcPts val="2668"/>
              </a:spcAft>
              <a:defRPr/>
            </a:pPr>
            <a:r>
              <a:rPr lang="es-MX" sz="1600" dirty="0">
                <a:latin typeface="Arial"/>
              </a:rPr>
              <a:t>El 10 de febrero y el 23 de mayo de 2014 fueron publicadas las reformas constitucionales y legales respectivamente que impactaron en forma fundamental el sistema político electoral del Estado mexicano, tanto al nivel federal como al local.</a:t>
            </a:r>
          </a:p>
        </p:txBody>
      </p:sp>
    </p:spTree>
    <p:extLst>
      <p:ext uri="{BB962C8B-B14F-4D97-AF65-F5344CB8AC3E}">
        <p14:creationId xmlns:p14="http://schemas.microsoft.com/office/powerpoint/2010/main" val="2205257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3995961" y="395665"/>
            <a:ext cx="4563837" cy="42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146"/>
              </a:spcAft>
            </a:pPr>
            <a:r>
              <a:rPr lang="es-MX" altLang="es-MX" sz="2800" b="1" dirty="0">
                <a:effectLst>
                  <a:outerShdw blurRad="38100" dist="38100" dir="2700000" algn="tl">
                    <a:srgbClr val="000000">
                      <a:alpha val="43137"/>
                    </a:srgbClr>
                  </a:outerShdw>
                </a:effectLst>
                <a:latin typeface="Arial Narrow" panose="020B0606020202030204" pitchFamily="34" charset="0"/>
              </a:rPr>
              <a:t>Instituto Nacional Electoral (INE)</a:t>
            </a:r>
          </a:p>
        </p:txBody>
      </p:sp>
      <p:sp>
        <p:nvSpPr>
          <p:cNvPr id="13317" name="Rectangle 6"/>
          <p:cNvSpPr>
            <a:spLocks noChangeArrowheads="1"/>
          </p:cNvSpPr>
          <p:nvPr/>
        </p:nvSpPr>
        <p:spPr bwMode="auto">
          <a:xfrm>
            <a:off x="3854183" y="2550389"/>
            <a:ext cx="6180845" cy="2898802"/>
          </a:xfrm>
          <a:prstGeom prst="roundRect">
            <a:avLst>
              <a:gd name="adj" fmla="val 16667"/>
            </a:avLst>
          </a:prstGeom>
          <a:ln/>
        </p:spPr>
        <p:style>
          <a:lnRef idx="2">
            <a:schemeClr val="accent5"/>
          </a:lnRef>
          <a:fillRef idx="1">
            <a:schemeClr val="lt1"/>
          </a:fillRef>
          <a:effectRef idx="0">
            <a:schemeClr val="accent5"/>
          </a:effectRef>
          <a:fontRef idx="minor">
            <a:schemeClr val="dk1"/>
          </a:fontRef>
        </p:style>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ts val="1747"/>
              </a:lnSpc>
              <a:spcAft>
                <a:spcPts val="567"/>
              </a:spcAft>
            </a:pPr>
            <a:r>
              <a:rPr lang="es-MX" altLang="es-MX" sz="1271" dirty="0">
                <a:latin typeface="Arial" panose="020B0604020202020204" pitchFamily="34" charset="0"/>
              </a:rPr>
              <a:t>Se integra por </a:t>
            </a:r>
            <a:r>
              <a:rPr lang="es-MX" altLang="es-MX" sz="1271" b="1" dirty="0">
                <a:latin typeface="Arial" panose="020B0604020202020204" pitchFamily="34" charset="0"/>
              </a:rPr>
              <a:t>un Consejero Presidente </a:t>
            </a:r>
            <a:r>
              <a:rPr lang="es-MX" altLang="es-MX" sz="1271" dirty="0">
                <a:latin typeface="Arial" panose="020B0604020202020204" pitchFamily="34" charset="0"/>
              </a:rPr>
              <a:t>y </a:t>
            </a:r>
            <a:r>
              <a:rPr lang="es-MX" altLang="es-MX" sz="1271" b="1" dirty="0">
                <a:latin typeface="Arial" panose="020B0604020202020204" pitchFamily="34" charset="0"/>
              </a:rPr>
              <a:t>diez Consejeros </a:t>
            </a:r>
            <a:r>
              <a:rPr lang="es-MX" altLang="es-MX" sz="1271" dirty="0">
                <a:latin typeface="Arial" panose="020B0604020202020204" pitchFamily="34" charset="0"/>
              </a:rPr>
              <a:t>Electorales. Todos duran en su encargo </a:t>
            </a:r>
            <a:r>
              <a:rPr lang="es-MX" altLang="es-MX" sz="1271" b="1" dirty="0">
                <a:latin typeface="Arial" panose="020B0604020202020204" pitchFamily="34" charset="0"/>
              </a:rPr>
              <a:t>9 años </a:t>
            </a:r>
            <a:r>
              <a:rPr lang="es-MX" altLang="es-MX" sz="1271" dirty="0">
                <a:latin typeface="Arial" panose="020B0604020202020204" pitchFamily="34" charset="0"/>
              </a:rPr>
              <a:t>y no pueden ser reelectos.</a:t>
            </a:r>
          </a:p>
          <a:p>
            <a:pPr algn="just">
              <a:lnSpc>
                <a:spcPts val="1747"/>
              </a:lnSpc>
              <a:spcAft>
                <a:spcPts val="567"/>
              </a:spcAft>
            </a:pPr>
            <a:r>
              <a:rPr lang="es-MX" altLang="es-MX" sz="1271" dirty="0">
                <a:latin typeface="Arial" panose="020B0604020202020204" pitchFamily="34" charset="0"/>
              </a:rPr>
              <a:t>Los Consejeros son electos por los votos de las dos terceras partes de los miembros presentes de la Cámara de Diputados previo dictamen de un Comité Técnico de Evaluación, integrado por siete personas de reconocido prestigio, tres nombrados por el órgano de dirección política de la Cámara de Diputados, dos por la Comisión Nacional de los Derechos Humanos y dos por el Instituto Federal de Acceso a la Información y Protección de Datos.</a:t>
            </a:r>
          </a:p>
          <a:p>
            <a:pPr algn="just">
              <a:lnSpc>
                <a:spcPts val="1747"/>
              </a:lnSpc>
              <a:spcAft>
                <a:spcPts val="567"/>
              </a:spcAft>
            </a:pPr>
            <a:r>
              <a:rPr lang="es-MX" altLang="es-MX" sz="1271" dirty="0">
                <a:latin typeface="Arial" panose="020B0604020202020204" pitchFamily="34" charset="0"/>
              </a:rPr>
              <a:t>Los Consejeros del Poder Legislativo, uno por cada grupo parlamentario que integre el Congreso de la Unión; los Consejeros representantes de cada partido político nacional y el Secretario Ejecutivo comparecen con voz pero sin voto.</a:t>
            </a:r>
          </a:p>
          <a:p>
            <a:pPr algn="just">
              <a:lnSpc>
                <a:spcPts val="1747"/>
              </a:lnSpc>
              <a:spcAft>
                <a:spcPts val="567"/>
              </a:spcAft>
            </a:pPr>
            <a:endParaRPr lang="es-MX" altLang="es-MX" sz="1271" dirty="0">
              <a:latin typeface="Arial" panose="020B0604020202020204" pitchFamily="34" charset="0"/>
            </a:endParaRPr>
          </a:p>
        </p:txBody>
      </p:sp>
      <p:sp>
        <p:nvSpPr>
          <p:cNvPr id="13318" name="Rectangle 7"/>
          <p:cNvSpPr>
            <a:spLocks noChangeArrowheads="1"/>
          </p:cNvSpPr>
          <p:nvPr/>
        </p:nvSpPr>
        <p:spPr bwMode="auto">
          <a:xfrm>
            <a:off x="2057561" y="3462708"/>
            <a:ext cx="1115145" cy="583506"/>
          </a:xfrm>
          <a:prstGeom prst="roundRect">
            <a:avLst>
              <a:gd name="adj" fmla="val 16667"/>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386"/>
              </a:spcAft>
            </a:pPr>
            <a:r>
              <a:rPr lang="es-MX" altLang="es-MX" sz="1634" b="1" dirty="0">
                <a:latin typeface="Arial" panose="020B0604020202020204" pitchFamily="34" charset="0"/>
              </a:rPr>
              <a:t>Consejo</a:t>
            </a:r>
          </a:p>
          <a:p>
            <a:pPr algn="ctr" eaLnBrk="1" hangingPunct="1"/>
            <a:r>
              <a:rPr lang="es-MX" altLang="es-MX" sz="1634" b="1" dirty="0">
                <a:latin typeface="Arial" panose="020B0604020202020204" pitchFamily="34" charset="0"/>
              </a:rPr>
              <a:t>General</a:t>
            </a:r>
          </a:p>
        </p:txBody>
      </p:sp>
      <p:sp>
        <p:nvSpPr>
          <p:cNvPr id="13319" name="Rectangle 10"/>
          <p:cNvSpPr>
            <a:spLocks noChangeArrowheads="1"/>
          </p:cNvSpPr>
          <p:nvPr/>
        </p:nvSpPr>
        <p:spPr bwMode="auto">
          <a:xfrm>
            <a:off x="2057561" y="5826950"/>
            <a:ext cx="8080596" cy="310767"/>
          </a:xfrm>
          <a:prstGeom prst="rect">
            <a:avLst/>
          </a:prstGeom>
          <a:solidFill>
            <a:schemeClr val="accent2">
              <a:lumMod val="60000"/>
              <a:lumOff val="40000"/>
            </a:schemeClr>
          </a:solid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009"/>
              </a:lnSpc>
            </a:pPr>
            <a:r>
              <a:rPr lang="es-MX" altLang="es-MX" sz="1452" dirty="0">
                <a:latin typeface="Arial" panose="020B0604020202020204" pitchFamily="34" charset="0"/>
              </a:rPr>
              <a:t>El INE cuenta con una Oficialía Electoral investida de fe publica para actos de naturaleza electoral</a:t>
            </a:r>
          </a:p>
        </p:txBody>
      </p:sp>
      <p:sp>
        <p:nvSpPr>
          <p:cNvPr id="13322" name="Rectángulo 1"/>
          <p:cNvSpPr>
            <a:spLocks noChangeArrowheads="1"/>
          </p:cNvSpPr>
          <p:nvPr/>
        </p:nvSpPr>
        <p:spPr bwMode="auto">
          <a:xfrm>
            <a:off x="1948939" y="1441792"/>
            <a:ext cx="8626629" cy="890950"/>
          </a:xfrm>
          <a:prstGeom prst="rect">
            <a:avLst/>
          </a:prstGeom>
          <a:solidFill>
            <a:schemeClr val="accent5">
              <a:lumMod val="20000"/>
              <a:lumOff val="80000"/>
            </a:schemeClr>
          </a:solidFill>
          <a:ln>
            <a:noFill/>
          </a:ln>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ts val="545"/>
              </a:spcBef>
              <a:spcAft>
                <a:spcPts val="545"/>
              </a:spcAft>
              <a:buFont typeface="Arial" panose="020B0604020202020204" pitchFamily="34" charset="0"/>
              <a:buChar char="•"/>
            </a:pPr>
            <a:r>
              <a:rPr lang="es-MX" altLang="es-MX" sz="1452" dirty="0">
                <a:latin typeface="Arial" panose="020B0604020202020204" pitchFamily="34" charset="0"/>
              </a:rPr>
              <a:t>Sustituyó al IFE pero con funciones electorales federales y locales</a:t>
            </a:r>
          </a:p>
          <a:p>
            <a:pPr algn="just">
              <a:spcBef>
                <a:spcPts val="545"/>
              </a:spcBef>
              <a:spcAft>
                <a:spcPts val="545"/>
              </a:spcAft>
              <a:buFont typeface="Arial" panose="020B0604020202020204" pitchFamily="34" charset="0"/>
              <a:buChar char="•"/>
            </a:pPr>
            <a:r>
              <a:rPr lang="es-MX" altLang="es-MX" sz="1452" dirty="0">
                <a:latin typeface="Arial" panose="020B0604020202020204" pitchFamily="34" charset="0"/>
              </a:rPr>
              <a:t>La función estatal electoral se rige por los siguientes principios rectores: certeza, legalidad, independencia, imparcialidad, máxima publicidad y objetividad</a:t>
            </a:r>
            <a:endParaRPr lang="es-MX" altLang="es-MX" sz="1452" dirty="0"/>
          </a:p>
        </p:txBody>
      </p:sp>
      <p:sp>
        <p:nvSpPr>
          <p:cNvPr id="3" name="Flecha: a la derecha 2">
            <a:extLst>
              <a:ext uri="{FF2B5EF4-FFF2-40B4-BE49-F238E27FC236}">
                <a16:creationId xmlns:a16="http://schemas.microsoft.com/office/drawing/2014/main" id="{1B692AFB-E8E3-4994-AA9A-8C1F79ADA603}"/>
              </a:ext>
            </a:extLst>
          </p:cNvPr>
          <p:cNvSpPr/>
          <p:nvPr/>
        </p:nvSpPr>
        <p:spPr>
          <a:xfrm>
            <a:off x="3286526" y="3689638"/>
            <a:ext cx="453839" cy="195943"/>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634"/>
          </a:p>
        </p:txBody>
      </p:sp>
      <p:sp>
        <p:nvSpPr>
          <p:cNvPr id="2" name="Rectángulo 1"/>
          <p:cNvSpPr/>
          <p:nvPr/>
        </p:nvSpPr>
        <p:spPr>
          <a:xfrm>
            <a:off x="5246592" y="807571"/>
            <a:ext cx="2031325" cy="369332"/>
          </a:xfrm>
          <a:prstGeom prst="rect">
            <a:avLst/>
          </a:prstGeom>
        </p:spPr>
        <p:txBody>
          <a:bodyPr wrap="none">
            <a:spAutoFit/>
          </a:bodyPr>
          <a:lstStyle/>
          <a:p>
            <a:pPr>
              <a:spcAft>
                <a:spcPts val="1146"/>
              </a:spcAft>
            </a:pPr>
            <a:r>
              <a:rPr lang="es-MX" altLang="es-MX" b="1" dirty="0">
                <a:latin typeface="Arial" panose="020B0604020202020204" pitchFamily="34" charset="0"/>
              </a:rPr>
              <a:t>Reforma de 2014</a:t>
            </a:r>
          </a:p>
        </p:txBody>
      </p:sp>
    </p:spTree>
    <p:extLst>
      <p:ext uri="{BB962C8B-B14F-4D97-AF65-F5344CB8AC3E}">
        <p14:creationId xmlns:p14="http://schemas.microsoft.com/office/powerpoint/2010/main" val="597025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13421" y="867718"/>
            <a:ext cx="10894380" cy="42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146"/>
              </a:spcAft>
            </a:pPr>
            <a:r>
              <a:rPr lang="es-MX" altLang="es-MX" sz="2400" b="1" dirty="0">
                <a:effectLst>
                  <a:outerShdw blurRad="38100" dist="38100" dir="2700000" algn="tl">
                    <a:srgbClr val="000000">
                      <a:alpha val="43137"/>
                    </a:srgbClr>
                  </a:outerShdw>
                </a:effectLst>
                <a:latin typeface="Arial Narrow" panose="020B0606020202030204" pitchFamily="34" charset="0"/>
              </a:rPr>
              <a:t>Consejo del Instituto Electoral de Participación Ciudadana del Estado de Tabasco (IEPCT) </a:t>
            </a:r>
          </a:p>
        </p:txBody>
      </p:sp>
      <p:sp>
        <p:nvSpPr>
          <p:cNvPr id="3" name="Rectángulo 2"/>
          <p:cNvSpPr/>
          <p:nvPr/>
        </p:nvSpPr>
        <p:spPr>
          <a:xfrm>
            <a:off x="3466406" y="3549962"/>
            <a:ext cx="5735783" cy="2308324"/>
          </a:xfrm>
          <a:prstGeom prst="rect">
            <a:avLst/>
          </a:prstGeom>
          <a:solidFill>
            <a:schemeClr val="bg1"/>
          </a:solidFill>
          <a:ln w="76200">
            <a:solidFill>
              <a:schemeClr val="accent4">
                <a:lumMod val="50000"/>
              </a:schemeClr>
            </a:solidFill>
          </a:ln>
        </p:spPr>
        <p:txBody>
          <a:bodyPr wrap="square">
            <a:spAutoFit/>
          </a:bodyPr>
          <a:lstStyle/>
          <a:p>
            <a:pPr algn="just"/>
            <a:r>
              <a:rPr lang="es-ES" dirty="0">
                <a:latin typeface="Arial" panose="020B0604020202020204" pitchFamily="34" charset="0"/>
                <a:cs typeface="Arial" panose="020B0604020202020204" pitchFamily="34" charset="0"/>
              </a:rPr>
              <a:t>Se integrará por:</a:t>
            </a:r>
          </a:p>
          <a:p>
            <a:pPr algn="just"/>
            <a:endParaRPr lang="es-E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Una Consejera Presidenta </a:t>
            </a: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Seis Consejeros Electorales, con voz y voto; </a:t>
            </a: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El Secretario Ejecutivo </a:t>
            </a: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Un representante por cada partido político con registro nacional o estatal, quienes concurrirán a las sesiones sólo con derecho a voz</a:t>
            </a:r>
          </a:p>
        </p:txBody>
      </p:sp>
      <p:sp>
        <p:nvSpPr>
          <p:cNvPr id="4" name="Rectángulo 3"/>
          <p:cNvSpPr/>
          <p:nvPr/>
        </p:nvSpPr>
        <p:spPr>
          <a:xfrm>
            <a:off x="2065867" y="1729719"/>
            <a:ext cx="8407399" cy="1477328"/>
          </a:xfrm>
          <a:prstGeom prst="rect">
            <a:avLst/>
          </a:prstGeom>
          <a:solidFill>
            <a:srgbClr val="B6DF89"/>
          </a:solidFill>
          <a:ln>
            <a:solidFill>
              <a:srgbClr val="B4DE86"/>
            </a:solidFill>
          </a:ln>
        </p:spPr>
        <p:txBody>
          <a:bodyPr wrap="square">
            <a:spAutoFit/>
          </a:bodyPr>
          <a:lstStyle/>
          <a:p>
            <a:pPr algn="just"/>
            <a:r>
              <a:rPr lang="es-ES" dirty="0">
                <a:latin typeface="Arial" panose="020B0604020202020204" pitchFamily="34" charset="0"/>
                <a:cs typeface="Arial" panose="020B0604020202020204" pitchFamily="34" charset="0"/>
              </a:rPr>
              <a:t>El Consejo Estatal es el órgano superior de Dirección, responsable de vigilar el cumplimiento de las disposiciones constitucionales y legales en materia electoral, así como de velar porque los principios de certeza, legalidad, independencia, máxima publicidad, imparcialidad y objetividad, guíen todas las actividades del Instituto Estatal.</a:t>
            </a:r>
          </a:p>
        </p:txBody>
      </p:sp>
    </p:spTree>
    <p:extLst>
      <p:ext uri="{BB962C8B-B14F-4D97-AF65-F5344CB8AC3E}">
        <p14:creationId xmlns:p14="http://schemas.microsoft.com/office/powerpoint/2010/main" val="939103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2125134" y="901668"/>
            <a:ext cx="8322733" cy="49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864"/>
              </a:spcAft>
            </a:pPr>
            <a:r>
              <a:rPr lang="es-MX" altLang="es-MX" sz="3000" b="1" dirty="0">
                <a:effectLst>
                  <a:outerShdw blurRad="38100" dist="38100" dir="2700000" algn="tl">
                    <a:srgbClr val="000000">
                      <a:alpha val="43137"/>
                    </a:srgbClr>
                  </a:outerShdw>
                </a:effectLst>
                <a:latin typeface="Arial Narrow" panose="020B0606020202030204" pitchFamily="34" charset="0"/>
              </a:rPr>
              <a:t>Legislación Político-Electoral en la Reforma de 2014</a:t>
            </a:r>
          </a:p>
        </p:txBody>
      </p:sp>
      <p:sp>
        <p:nvSpPr>
          <p:cNvPr id="14340" name="Rectangle 3"/>
          <p:cNvSpPr>
            <a:spLocks noChangeArrowheads="1"/>
          </p:cNvSpPr>
          <p:nvPr/>
        </p:nvSpPr>
        <p:spPr bwMode="auto">
          <a:xfrm>
            <a:off x="2690949" y="2173509"/>
            <a:ext cx="6714308" cy="2279958"/>
          </a:xfrm>
          <a:prstGeom prst="rect">
            <a:avLst/>
          </a:prstGeom>
          <a:solidFill>
            <a:schemeClr val="accent6">
              <a:lumMod val="40000"/>
              <a:lumOff val="60000"/>
            </a:schemeClr>
          </a:solid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ts val="2246"/>
              </a:lnSpc>
              <a:spcBef>
                <a:spcPts val="6864"/>
              </a:spcBef>
              <a:spcAft>
                <a:spcPts val="6864"/>
              </a:spcAft>
            </a:pPr>
            <a:r>
              <a:rPr lang="es-MX" altLang="es-MX" sz="2400" b="1" dirty="0">
                <a:effectLst>
                  <a:outerShdw blurRad="38100" dist="38100" dir="2700000" algn="tl">
                    <a:srgbClr val="000000">
                      <a:alpha val="43137"/>
                    </a:srgbClr>
                  </a:outerShdw>
                </a:effectLst>
                <a:latin typeface="Arial" panose="020B0604020202020204" pitchFamily="34" charset="0"/>
              </a:rPr>
              <a:t>Se promulgan en mayo de 2014: </a:t>
            </a:r>
            <a:r>
              <a:rPr lang="es-MX" altLang="es-MX" sz="2400" dirty="0">
                <a:latin typeface="Arial" panose="020B0604020202020204" pitchFamily="34" charset="0"/>
              </a:rPr>
              <a:t>La Ley General de Instituciones y Procedimientos Electorales </a:t>
            </a:r>
            <a:r>
              <a:rPr lang="es-MX" altLang="es-MX" sz="2400" b="1" dirty="0">
                <a:latin typeface="Arial" panose="020B0604020202020204" pitchFamily="34" charset="0"/>
              </a:rPr>
              <a:t>(LGIPE), </a:t>
            </a:r>
            <a:r>
              <a:rPr lang="es-MX" altLang="es-MX" sz="2400" dirty="0">
                <a:latin typeface="Arial" panose="020B0604020202020204" pitchFamily="34" charset="0"/>
              </a:rPr>
              <a:t>la Ley General en Materia de Delitos Electorales </a:t>
            </a:r>
            <a:r>
              <a:rPr lang="es-MX" altLang="es-MX" sz="2400" b="1" dirty="0">
                <a:latin typeface="Arial" panose="020B0604020202020204" pitchFamily="34" charset="0"/>
              </a:rPr>
              <a:t>(LGMDE), </a:t>
            </a:r>
            <a:r>
              <a:rPr lang="es-MX" altLang="es-MX" sz="2400" dirty="0">
                <a:latin typeface="Arial" panose="020B0604020202020204" pitchFamily="34" charset="0"/>
              </a:rPr>
              <a:t>la Ley General de Partidos Políticos </a:t>
            </a:r>
            <a:r>
              <a:rPr lang="es-MX" altLang="es-MX" sz="2400" b="1" dirty="0">
                <a:latin typeface="Arial" panose="020B0604020202020204" pitchFamily="34" charset="0"/>
              </a:rPr>
              <a:t>(LGPP) </a:t>
            </a:r>
            <a:r>
              <a:rPr lang="es-MX" altLang="es-MX" sz="2400" dirty="0">
                <a:latin typeface="Arial" panose="020B0604020202020204" pitchFamily="34" charset="0"/>
              </a:rPr>
              <a:t>y la Ley Federal de Consulta Popular </a:t>
            </a:r>
            <a:r>
              <a:rPr lang="es-MX" altLang="es-MX" sz="2400" b="1" dirty="0">
                <a:latin typeface="Arial" panose="020B0604020202020204" pitchFamily="34" charset="0"/>
              </a:rPr>
              <a:t>(LFCP</a:t>
            </a:r>
            <a:r>
              <a:rPr lang="es-MX" altLang="es-MX" sz="2400" dirty="0">
                <a:latin typeface="Arial" panose="020B0604020202020204" pitchFamily="34" charset="0"/>
              </a:rPr>
              <a:t>) y se reforma la Ley General del Sistema de Medios de Impugnación en Materia Electoral </a:t>
            </a:r>
            <a:r>
              <a:rPr lang="es-MX" altLang="es-MX" sz="2400" b="1" dirty="0">
                <a:latin typeface="Arial" panose="020B0604020202020204" pitchFamily="34" charset="0"/>
              </a:rPr>
              <a:t>(LGSMIME)</a:t>
            </a:r>
          </a:p>
        </p:txBody>
      </p:sp>
      <p:pic>
        <p:nvPicPr>
          <p:cNvPr id="2" name="Imagen 1"/>
          <p:cNvPicPr>
            <a:picLocks noChangeAspect="1"/>
          </p:cNvPicPr>
          <p:nvPr/>
        </p:nvPicPr>
        <p:blipFill rotWithShape="1">
          <a:blip r:embed="rId2"/>
          <a:srcRect b="4167"/>
          <a:stretch/>
        </p:blipFill>
        <p:spPr>
          <a:xfrm>
            <a:off x="702734" y="4453467"/>
            <a:ext cx="2939994" cy="2138371"/>
          </a:xfrm>
          <a:prstGeom prst="rect">
            <a:avLst/>
          </a:prstGeom>
        </p:spPr>
      </p:pic>
    </p:spTree>
    <p:extLst>
      <p:ext uri="{BB962C8B-B14F-4D97-AF65-F5344CB8AC3E}">
        <p14:creationId xmlns:p14="http://schemas.microsoft.com/office/powerpoint/2010/main" val="990698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838876" y="2432353"/>
            <a:ext cx="9674251" cy="20897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63" name="Rectangle 2"/>
          <p:cNvSpPr>
            <a:spLocks noChangeArrowheads="1"/>
          </p:cNvSpPr>
          <p:nvPr/>
        </p:nvSpPr>
        <p:spPr bwMode="auto">
          <a:xfrm>
            <a:off x="3069338" y="448486"/>
            <a:ext cx="6451987" cy="56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1146"/>
              </a:spcAft>
            </a:pPr>
            <a:r>
              <a:rPr lang="es-MX" altLang="es-MX" sz="2800" b="1" dirty="0">
                <a:effectLst>
                  <a:outerShdw blurRad="38100" dist="38100" dir="2700000" algn="tl">
                    <a:srgbClr val="000000">
                      <a:alpha val="43137"/>
                    </a:srgbClr>
                  </a:outerShdw>
                </a:effectLst>
                <a:latin typeface="Arial Narrow" panose="020B0606020202030204" pitchFamily="34" charset="0"/>
              </a:rPr>
              <a:t>Los Organismos Públicos Locales (OPLES)</a:t>
            </a:r>
          </a:p>
        </p:txBody>
      </p:sp>
      <p:sp>
        <p:nvSpPr>
          <p:cNvPr id="15364" name="Rectangle 3"/>
          <p:cNvSpPr>
            <a:spLocks noChangeArrowheads="1"/>
          </p:cNvSpPr>
          <p:nvPr/>
        </p:nvSpPr>
        <p:spPr bwMode="auto">
          <a:xfrm>
            <a:off x="2721015" y="1282673"/>
            <a:ext cx="6578493" cy="17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1146"/>
              </a:spcAft>
            </a:pPr>
            <a:r>
              <a:rPr lang="es-MX" altLang="es-MX" sz="1452" dirty="0">
                <a:latin typeface="Arial" panose="020B0604020202020204" pitchFamily="34" charset="0"/>
              </a:rPr>
              <a:t>Se crean con la reforma de 2014 y sustituyen a los Institutos Electorales Locales</a:t>
            </a:r>
          </a:p>
        </p:txBody>
      </p:sp>
      <p:sp>
        <p:nvSpPr>
          <p:cNvPr id="15365" name="Rectangle 4"/>
          <p:cNvSpPr>
            <a:spLocks noChangeArrowheads="1"/>
          </p:cNvSpPr>
          <p:nvPr/>
        </p:nvSpPr>
        <p:spPr bwMode="auto">
          <a:xfrm>
            <a:off x="2380194" y="1784464"/>
            <a:ext cx="7556767" cy="43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009"/>
              </a:lnSpc>
              <a:spcAft>
                <a:spcPts val="567"/>
              </a:spcAft>
            </a:pPr>
            <a:r>
              <a:rPr lang="es-MX" altLang="es-MX" sz="1452" dirty="0">
                <a:latin typeface="Arial" panose="020B0604020202020204" pitchFamily="34" charset="0"/>
              </a:rPr>
              <a:t>Son organismos que gozan de autonomía en su funcionamiento e interdependencia en sus decisiones.</a:t>
            </a:r>
          </a:p>
        </p:txBody>
      </p:sp>
      <p:sp>
        <p:nvSpPr>
          <p:cNvPr id="15366" name="Rectangle 5"/>
          <p:cNvSpPr>
            <a:spLocks noChangeArrowheads="1"/>
          </p:cNvSpPr>
          <p:nvPr/>
        </p:nvSpPr>
        <p:spPr bwMode="auto">
          <a:xfrm>
            <a:off x="3677753" y="2433409"/>
            <a:ext cx="7645312" cy="2135201"/>
          </a:xfrm>
          <a:prstGeom prst="roundRect">
            <a:avLst>
              <a:gd name="adj" fmla="val 16667"/>
            </a:avLst>
          </a:prstGeom>
          <a:noFill/>
          <a:ln>
            <a:noFill/>
          </a:ln>
        </p:spPr>
        <p:style>
          <a:lnRef idx="2">
            <a:schemeClr val="accent5"/>
          </a:lnRef>
          <a:fillRef idx="1">
            <a:schemeClr val="lt1"/>
          </a:fillRef>
          <a:effectRef idx="0">
            <a:schemeClr val="accent5"/>
          </a:effectRef>
          <a:fontRef idx="minor">
            <a:schemeClr val="dk1"/>
          </a:fontRef>
        </p:style>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ts val="2009"/>
              </a:lnSpc>
              <a:spcAft>
                <a:spcPts val="567"/>
              </a:spcAft>
            </a:pPr>
            <a:r>
              <a:rPr lang="es-MX" altLang="es-MX" sz="1361" dirty="0">
                <a:latin typeface="Arial" panose="020B0604020202020204" pitchFamily="34" charset="0"/>
              </a:rPr>
              <a:t>Se forman con un Consejero Presidente y seis Consejeros Electorales, el Secretario Ejecutivo y los representantes de partidos políticos nacionales o locales acudirán con voz pero sin voto</a:t>
            </a:r>
          </a:p>
          <a:p>
            <a:pPr algn="just">
              <a:lnSpc>
                <a:spcPts val="2009"/>
              </a:lnSpc>
              <a:spcAft>
                <a:spcPts val="567"/>
              </a:spcAft>
            </a:pPr>
            <a:r>
              <a:rPr lang="es-MX" altLang="es-MX" sz="1361" dirty="0">
                <a:latin typeface="Arial" panose="020B0604020202020204" pitchFamily="34" charset="0"/>
              </a:rPr>
              <a:t>Los siete Consejeros son electos por el Consejo General del INE a través de un procedimiento desarrollado por la Comisión de Vinculación con los Organismos Públicos Locales, adscrita a la Secretaria Ejecutiva, (órgano creado con la reforma de 2014)</a:t>
            </a:r>
          </a:p>
          <a:p>
            <a:pPr algn="just">
              <a:lnSpc>
                <a:spcPts val="2009"/>
              </a:lnSpc>
              <a:spcAft>
                <a:spcPts val="567"/>
              </a:spcAft>
            </a:pPr>
            <a:r>
              <a:rPr lang="es-MX" altLang="es-MX" sz="1361" dirty="0">
                <a:latin typeface="Arial" panose="020B0604020202020204" pitchFamily="34" charset="0"/>
              </a:rPr>
              <a:t>Su periodo de funciones es de siete años pero pueden ser removidos por el Consejo General del INE</a:t>
            </a:r>
          </a:p>
        </p:txBody>
      </p:sp>
      <p:sp>
        <p:nvSpPr>
          <p:cNvPr id="15367" name="Rectangle 8"/>
          <p:cNvSpPr>
            <a:spLocks noChangeArrowheads="1"/>
          </p:cNvSpPr>
          <p:nvPr/>
        </p:nvSpPr>
        <p:spPr bwMode="auto">
          <a:xfrm>
            <a:off x="2829196" y="4994374"/>
            <a:ext cx="7693609" cy="1230406"/>
          </a:xfrm>
          <a:prstGeom prst="roundRect">
            <a:avLst>
              <a:gd name="adj" fmla="val 16667"/>
            </a:avLst>
          </a:prstGeom>
          <a:solidFill>
            <a:srgbClr val="B6DF89"/>
          </a:solid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1146"/>
              </a:spcAft>
            </a:pPr>
            <a:r>
              <a:rPr lang="es-MX" altLang="es-MX" sz="1400" b="1" dirty="0">
                <a:latin typeface="Arial" panose="020B0604020202020204" pitchFamily="34" charset="0"/>
              </a:rPr>
              <a:t>Las atribuciones del INE respecto a los OPLES en materia de elecciones locales son:</a:t>
            </a:r>
          </a:p>
          <a:p>
            <a:pPr algn="just">
              <a:lnSpc>
                <a:spcPts val="2009"/>
              </a:lnSpc>
            </a:pPr>
            <a:r>
              <a:rPr lang="es-MX" altLang="es-MX" sz="1400" b="1" dirty="0">
                <a:latin typeface="Arial" panose="020B0604020202020204" pitchFamily="34" charset="0"/>
              </a:rPr>
              <a:t>a)    De atracción</a:t>
            </a:r>
          </a:p>
          <a:p>
            <a:pPr algn="just">
              <a:lnSpc>
                <a:spcPts val="2009"/>
              </a:lnSpc>
            </a:pPr>
            <a:r>
              <a:rPr lang="es-MX" altLang="es-MX" sz="1400" b="1" dirty="0">
                <a:latin typeface="Arial" panose="020B0604020202020204" pitchFamily="34" charset="0"/>
              </a:rPr>
              <a:t>b)    De delegación</a:t>
            </a:r>
          </a:p>
          <a:p>
            <a:pPr algn="just">
              <a:lnSpc>
                <a:spcPts val="2009"/>
              </a:lnSpc>
            </a:pPr>
            <a:r>
              <a:rPr lang="es-MX" altLang="es-MX" sz="1400" b="1" dirty="0">
                <a:latin typeface="Arial" panose="020B0604020202020204" pitchFamily="34" charset="0"/>
              </a:rPr>
              <a:t>c)    De asunción</a:t>
            </a:r>
          </a:p>
        </p:txBody>
      </p:sp>
      <p:pic>
        <p:nvPicPr>
          <p:cNvPr id="2" name="Imagen 1"/>
          <p:cNvPicPr>
            <a:picLocks noChangeAspect="1"/>
          </p:cNvPicPr>
          <p:nvPr/>
        </p:nvPicPr>
        <p:blipFill>
          <a:blip r:embed="rId2">
            <a:extLst>
              <a:ext uri="{BEBA8EAE-BF5A-486C-A8C5-ECC9F3942E4B}">
                <a14:imgProps xmlns:a14="http://schemas.microsoft.com/office/drawing/2010/main">
                  <a14:imgLayer>
                    <a14:imgEffect>
                      <a14:backgroundRemoval t="0" b="98875" l="0" r="100000"/>
                    </a14:imgEffect>
                  </a14:imgLayer>
                </a14:imgProps>
              </a:ext>
            </a:extLst>
          </a:blip>
          <a:stretch>
            <a:fillRect/>
          </a:stretch>
        </p:blipFill>
        <p:spPr>
          <a:xfrm>
            <a:off x="320624" y="2075916"/>
            <a:ext cx="3378495" cy="2702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2932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ChangeArrowheads="1"/>
          </p:cNvSpPr>
          <p:nvPr/>
        </p:nvSpPr>
        <p:spPr bwMode="auto">
          <a:xfrm>
            <a:off x="1988064" y="1721513"/>
            <a:ext cx="8469347" cy="1527202"/>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1270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ts val="2246"/>
              </a:lnSpc>
              <a:spcBef>
                <a:spcPts val="3245"/>
              </a:spcBef>
              <a:spcAft>
                <a:spcPts val="386"/>
              </a:spcAft>
            </a:pPr>
            <a:r>
              <a:rPr lang="es-MX" altLang="es-MX" sz="1634" dirty="0">
                <a:latin typeface="Arial" panose="020B0604020202020204" pitchFamily="34" charset="0"/>
              </a:rPr>
              <a:t>Son órganos jurisdiccionales especializados en materia electoral en cada entidad federativa, con autonomía técnica y de gestión en su funcionamiento e independencia en sus decisiones</a:t>
            </a:r>
          </a:p>
          <a:p>
            <a:pPr algn="just">
              <a:lnSpc>
                <a:spcPts val="2269"/>
              </a:lnSpc>
              <a:spcAft>
                <a:spcPts val="386"/>
              </a:spcAft>
            </a:pPr>
            <a:r>
              <a:rPr lang="es-MX" altLang="es-MX" sz="1634" dirty="0">
                <a:latin typeface="Arial" panose="020B0604020202020204" pitchFamily="34" charset="0"/>
              </a:rPr>
              <a:t>Se rigen por los principios de certeza, imparcialidad, objetividad, legalidad y probidad. Estas autoridades no están adscritas al Poder Judicial local.</a:t>
            </a:r>
          </a:p>
        </p:txBody>
      </p:sp>
      <p:sp>
        <p:nvSpPr>
          <p:cNvPr id="16392" name="Rectángulo: esquinas redondeadas 1"/>
          <p:cNvSpPr>
            <a:spLocks noChangeArrowheads="1"/>
          </p:cNvSpPr>
          <p:nvPr/>
        </p:nvSpPr>
        <p:spPr bwMode="auto">
          <a:xfrm>
            <a:off x="4447309" y="4135074"/>
            <a:ext cx="6010102" cy="1264042"/>
          </a:xfrm>
          <a:prstGeom prst="roundRect">
            <a:avLst>
              <a:gd name="adj" fmla="val 16667"/>
            </a:avLst>
          </a:prstGeom>
          <a:ln>
            <a:solidFill>
              <a:schemeClr val="bg1"/>
            </a:solidFill>
          </a:ln>
        </p:spPr>
        <p:style>
          <a:lnRef idx="2">
            <a:schemeClr val="accent5"/>
          </a:lnRef>
          <a:fillRef idx="1">
            <a:schemeClr val="lt1"/>
          </a:fillRef>
          <a:effectRef idx="0">
            <a:schemeClr val="accent5"/>
          </a:effectRef>
          <a:fontRef idx="minor">
            <a:schemeClr val="dk1"/>
          </a:fontRef>
        </p:style>
        <p:txBody>
          <a:bodyPr lIns="0" tIns="0" rIns="0" bIns="0"/>
          <a:lstStyle>
            <a:lvl1pPr marL="1270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ts val="2246"/>
              </a:lnSpc>
              <a:spcBef>
                <a:spcPts val="3245"/>
              </a:spcBef>
              <a:spcAft>
                <a:spcPts val="386"/>
              </a:spcAft>
            </a:pPr>
            <a:r>
              <a:rPr lang="es-MX" altLang="es-MX" sz="1634" dirty="0">
                <a:latin typeface="Arial" panose="020B0604020202020204" pitchFamily="34" charset="0"/>
              </a:rPr>
              <a:t>Constarán de tres o cinco Magistrados, según lo determinen las leyes locales, durarán en su cargo siete años y serán electos por las dos terceras partes de los miembros presentes de la Cámara de Senadores</a:t>
            </a:r>
          </a:p>
        </p:txBody>
      </p:sp>
      <p:sp>
        <p:nvSpPr>
          <p:cNvPr id="2" name="CuadroTexto 1"/>
          <p:cNvSpPr txBox="1"/>
          <p:nvPr/>
        </p:nvSpPr>
        <p:spPr>
          <a:xfrm>
            <a:off x="3130402" y="447336"/>
            <a:ext cx="6521598" cy="954107"/>
          </a:xfrm>
          <a:prstGeom prst="rect">
            <a:avLst/>
          </a:prstGeom>
          <a:noFill/>
        </p:spPr>
        <p:txBody>
          <a:bodyPr wrap="square" rtlCol="0">
            <a:spAutoFit/>
          </a:bodyPr>
          <a:lstStyle/>
          <a:p>
            <a:pPr algn="ctr">
              <a:spcBef>
                <a:spcPts val="5718"/>
              </a:spcBef>
              <a:spcAft>
                <a:spcPts val="3245"/>
              </a:spcAft>
            </a:pPr>
            <a:r>
              <a:rPr lang="es-MX" altLang="es-MX" sz="2800" b="1" dirty="0">
                <a:effectLst>
                  <a:outerShdw blurRad="38100" dist="38100" dir="2700000" algn="tl">
                    <a:srgbClr val="000000">
                      <a:alpha val="43137"/>
                    </a:srgbClr>
                  </a:outerShdw>
                </a:effectLst>
                <a:latin typeface="Arial Narrow" panose="020B0606020202030204" pitchFamily="34" charset="0"/>
              </a:rPr>
              <a:t>Las Autoridades Electorales Jurisdiccionales Locales con la reforma de 2014</a:t>
            </a:r>
          </a:p>
        </p:txBody>
      </p:sp>
      <p:pic>
        <p:nvPicPr>
          <p:cNvPr id="3" name="Imagen 2"/>
          <p:cNvPicPr>
            <a:picLocks noChangeAspect="1"/>
          </p:cNvPicPr>
          <p:nvPr/>
        </p:nvPicPr>
        <p:blipFill>
          <a:blip r:embed="rId2"/>
          <a:stretch>
            <a:fillRect/>
          </a:stretch>
        </p:blipFill>
        <p:spPr>
          <a:xfrm>
            <a:off x="903888" y="3690344"/>
            <a:ext cx="3372376" cy="2153503"/>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1176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ChangeArrowheads="1"/>
          </p:cNvSpPr>
          <p:nvPr/>
        </p:nvSpPr>
        <p:spPr bwMode="auto">
          <a:xfrm>
            <a:off x="2279519" y="775437"/>
            <a:ext cx="7625923" cy="63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224"/>
              </a:lnSpc>
              <a:spcAft>
                <a:spcPts val="2099"/>
              </a:spcAft>
            </a:pPr>
            <a:r>
              <a:rPr lang="es-MX" altLang="es-MX" sz="2600" b="1" dirty="0">
                <a:effectLst>
                  <a:outerShdw blurRad="38100" dist="38100" dir="2700000" algn="tl">
                    <a:srgbClr val="000000">
                      <a:alpha val="43137"/>
                    </a:srgbClr>
                  </a:outerShdw>
                </a:effectLst>
                <a:latin typeface="Arial Narrow" panose="020B0606020202030204" pitchFamily="34" charset="0"/>
              </a:rPr>
              <a:t>El Tribunal Electoral del Poder Judicial de la Federación con la reforma de 2014</a:t>
            </a:r>
          </a:p>
        </p:txBody>
      </p:sp>
      <p:sp>
        <p:nvSpPr>
          <p:cNvPr id="17413" name="Rectangle 4"/>
          <p:cNvSpPr>
            <a:spLocks noChangeArrowheads="1"/>
          </p:cNvSpPr>
          <p:nvPr/>
        </p:nvSpPr>
        <p:spPr bwMode="auto">
          <a:xfrm>
            <a:off x="2279519" y="3294665"/>
            <a:ext cx="1452282" cy="327410"/>
          </a:xfrm>
          <a:prstGeom prst="roundRect">
            <a:avLst>
              <a:gd name="adj" fmla="val 16667"/>
            </a:avLst>
          </a:prstGeom>
          <a:solidFill>
            <a:schemeClr val="accent6">
              <a:lumMod val="75000"/>
            </a:schemeClr>
          </a:solidFill>
          <a:ln>
            <a:noFill/>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600" b="1">
                <a:solidFill>
                  <a:schemeClr val="bg1"/>
                </a:solidFill>
                <a:latin typeface="Arial" panose="020B0604020202020204" pitchFamily="34" charset="0"/>
              </a:rPr>
              <a:t>Sala Superior</a:t>
            </a:r>
          </a:p>
        </p:txBody>
      </p:sp>
      <p:sp>
        <p:nvSpPr>
          <p:cNvPr id="6" name="Rectangle 5">
            <a:extLst>
              <a:ext uri="{FF2B5EF4-FFF2-40B4-BE49-F238E27FC236}">
                <a16:creationId xmlns:a16="http://schemas.microsoft.com/office/drawing/2014/main" id="{E1CA379D-D7E3-4501-A851-BDFF5F3204D5}"/>
              </a:ext>
            </a:extLst>
          </p:cNvPr>
          <p:cNvSpPr/>
          <p:nvPr/>
        </p:nvSpPr>
        <p:spPr>
          <a:xfrm>
            <a:off x="4699989" y="1940533"/>
            <a:ext cx="5205453" cy="3035674"/>
          </a:xfrm>
          <a:prstGeom prst="roundRect">
            <a:avLst/>
          </a:prstGeom>
        </p:spPr>
        <p:style>
          <a:lnRef idx="2">
            <a:schemeClr val="accent2"/>
          </a:lnRef>
          <a:fillRef idx="1">
            <a:schemeClr val="lt1"/>
          </a:fillRef>
          <a:effectRef idx="0">
            <a:schemeClr val="accent2"/>
          </a:effectRef>
          <a:fontRef idx="minor">
            <a:schemeClr val="dk1"/>
          </a:fontRef>
        </p:style>
        <p:txBody>
          <a:bodyPr lIns="0" tIns="0" rIns="0" bIns="0"/>
          <a:lstStyle/>
          <a:p>
            <a:pPr algn="just">
              <a:lnSpc>
                <a:spcPts val="2244"/>
              </a:lnSpc>
              <a:spcAft>
                <a:spcPts val="572"/>
              </a:spcAft>
              <a:defRPr/>
            </a:pPr>
            <a:r>
              <a:rPr lang="es-MX" sz="1452" b="1" dirty="0">
                <a:latin typeface="Arial"/>
              </a:rPr>
              <a:t>Nuevo medio de impugnación en materia electoral, el Recurso de Revisión del Procedimiento Especial Sancionador, que procede respecto de:</a:t>
            </a:r>
          </a:p>
          <a:p>
            <a:pPr marL="726171" lvl="1" indent="-311216" algn="just">
              <a:lnSpc>
                <a:spcPts val="2244"/>
              </a:lnSpc>
              <a:spcAft>
                <a:spcPts val="572"/>
              </a:spcAft>
              <a:buFont typeface="+mj-lt"/>
              <a:buAutoNum type="alphaLcParenR"/>
              <a:defRPr/>
            </a:pPr>
            <a:r>
              <a:rPr lang="es-MX" sz="1452" b="1" dirty="0">
                <a:latin typeface="Arial"/>
              </a:rPr>
              <a:t>De las sentencias dictadas por la Sala Regional Especializada del TEPJF</a:t>
            </a:r>
          </a:p>
          <a:p>
            <a:pPr marL="726171" lvl="1" indent="-311216" algn="just">
              <a:lnSpc>
                <a:spcPts val="2244"/>
              </a:lnSpc>
              <a:spcAft>
                <a:spcPts val="572"/>
              </a:spcAft>
              <a:buFont typeface="+mj-lt"/>
              <a:buAutoNum type="alphaLcParenR"/>
              <a:defRPr/>
            </a:pPr>
            <a:r>
              <a:rPr lang="es-MX" sz="1452" b="1" dirty="0">
                <a:latin typeface="Arial"/>
              </a:rPr>
              <a:t>Las medidas cautelares que emita el INE en ese tipo de procedimiento</a:t>
            </a:r>
          </a:p>
          <a:p>
            <a:pPr marL="726171" lvl="1" indent="-311216" algn="just">
              <a:lnSpc>
                <a:spcPts val="2244"/>
              </a:lnSpc>
              <a:spcAft>
                <a:spcPts val="572"/>
              </a:spcAft>
              <a:buFont typeface="+mj-lt"/>
              <a:buAutoNum type="alphaLcParenR"/>
              <a:defRPr/>
            </a:pPr>
            <a:r>
              <a:rPr lang="es-MX" sz="1452" b="1" dirty="0">
                <a:latin typeface="Arial"/>
              </a:rPr>
              <a:t>El acuerdo de </a:t>
            </a:r>
            <a:r>
              <a:rPr lang="es-MX" sz="1452" b="1" dirty="0" err="1">
                <a:latin typeface="Arial"/>
              </a:rPr>
              <a:t>desechamiento</a:t>
            </a:r>
            <a:r>
              <a:rPr lang="es-MX" sz="1452" b="1" dirty="0">
                <a:latin typeface="Arial"/>
              </a:rPr>
              <a:t> emitido por el INE </a:t>
            </a:r>
            <a:r>
              <a:rPr lang="es-MX" altLang="es-MX" sz="1452" b="1" dirty="0">
                <a:latin typeface="Arial" panose="020B0604020202020204" pitchFamily="34" charset="0"/>
              </a:rPr>
              <a:t>ante una denuncia</a:t>
            </a:r>
          </a:p>
          <a:p>
            <a:pPr indent="-311216">
              <a:lnSpc>
                <a:spcPts val="2244"/>
              </a:lnSpc>
              <a:defRPr/>
            </a:pPr>
            <a:endParaRPr lang="es-MX" sz="1452" b="1" dirty="0">
              <a:latin typeface="Arial"/>
            </a:endParaRPr>
          </a:p>
        </p:txBody>
      </p:sp>
      <p:sp>
        <p:nvSpPr>
          <p:cNvPr id="7" name="Flecha: a la derecha 2">
            <a:extLst>
              <a:ext uri="{FF2B5EF4-FFF2-40B4-BE49-F238E27FC236}">
                <a16:creationId xmlns:a16="http://schemas.microsoft.com/office/drawing/2014/main" id="{1B692AFB-E8E3-4994-AA9A-8C1F79ADA603}"/>
              </a:ext>
            </a:extLst>
          </p:cNvPr>
          <p:cNvSpPr/>
          <p:nvPr/>
        </p:nvSpPr>
        <p:spPr>
          <a:xfrm>
            <a:off x="3855790" y="3211228"/>
            <a:ext cx="720209" cy="494283"/>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634"/>
          </a:p>
        </p:txBody>
      </p:sp>
      <p:pic>
        <p:nvPicPr>
          <p:cNvPr id="8" name="Imagen 7"/>
          <p:cNvPicPr>
            <a:picLocks noChangeAspect="1"/>
          </p:cNvPicPr>
          <p:nvPr/>
        </p:nvPicPr>
        <p:blipFill rotWithShape="1">
          <a:blip r:embed="rId2"/>
          <a:srcRect r="43826"/>
          <a:stretch/>
        </p:blipFill>
        <p:spPr>
          <a:xfrm>
            <a:off x="1498782" y="4140200"/>
            <a:ext cx="2862193" cy="1685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7602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930646" y="2700764"/>
            <a:ext cx="1714500" cy="744871"/>
          </a:xfrm>
          <a:prstGeom prst="roundRect">
            <a:avLst>
              <a:gd name="adj" fmla="val 16667"/>
            </a:avLst>
          </a:prstGeom>
          <a:ln/>
        </p:spPr>
        <p:style>
          <a:lnRef idx="1">
            <a:schemeClr val="accent6"/>
          </a:lnRef>
          <a:fillRef idx="2">
            <a:schemeClr val="accent6"/>
          </a:fillRef>
          <a:effectRef idx="1">
            <a:schemeClr val="accent6"/>
          </a:effectRef>
          <a:fontRef idx="minor">
            <a:schemeClr val="dk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63"/>
              </a:lnSpc>
            </a:pPr>
            <a:r>
              <a:rPr lang="es-MX" altLang="es-MX" sz="1452" b="1" dirty="0">
                <a:latin typeface="Arial" panose="020B0604020202020204" pitchFamily="34" charset="0"/>
              </a:rPr>
              <a:t>Sala Regional Especializada</a:t>
            </a:r>
          </a:p>
        </p:txBody>
      </p:sp>
      <p:sp>
        <p:nvSpPr>
          <p:cNvPr id="69637" name="Rectangle 4">
            <a:extLst>
              <a:ext uri="{FF2B5EF4-FFF2-40B4-BE49-F238E27FC236}">
                <a16:creationId xmlns:a16="http://schemas.microsoft.com/office/drawing/2014/main" id="{DA9AE9C4-353E-4671-90ED-CB2FE8A6D982}"/>
              </a:ext>
            </a:extLst>
          </p:cNvPr>
          <p:cNvSpPr>
            <a:spLocks noChangeArrowheads="1"/>
          </p:cNvSpPr>
          <p:nvPr/>
        </p:nvSpPr>
        <p:spPr bwMode="auto">
          <a:xfrm>
            <a:off x="5556055" y="1299562"/>
            <a:ext cx="4559994" cy="956662"/>
          </a:xfrm>
          <a:prstGeom prst="roundRect">
            <a:avLst/>
          </a:prstGeom>
          <a:solidFill>
            <a:schemeClr val="accent1">
              <a:lumMod val="40000"/>
              <a:lumOff val="60000"/>
            </a:schemeClr>
          </a:solidFill>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1963"/>
              </a:lnSpc>
              <a:spcAft>
                <a:spcPts val="3426"/>
              </a:spcAft>
              <a:defRPr/>
            </a:pPr>
            <a:r>
              <a:rPr lang="es-MX" altLang="es-MX" sz="1452" dirty="0">
                <a:latin typeface="Arial" panose="020B0604020202020204" pitchFamily="34" charset="0"/>
              </a:rPr>
              <a:t>Que eleva a seis el numero de Salas Regionales del TEPJF, tiene su sede en el Distrito Federal, se integra con tres Magistrados</a:t>
            </a:r>
          </a:p>
        </p:txBody>
      </p:sp>
      <p:sp>
        <p:nvSpPr>
          <p:cNvPr id="69638" name="Rectangle 5">
            <a:extLst>
              <a:ext uri="{FF2B5EF4-FFF2-40B4-BE49-F238E27FC236}">
                <a16:creationId xmlns:a16="http://schemas.microsoft.com/office/drawing/2014/main" id="{3671B9E0-319A-4DA6-841C-2A82DA9C3BB1}"/>
              </a:ext>
            </a:extLst>
          </p:cNvPr>
          <p:cNvSpPr>
            <a:spLocks noChangeArrowheads="1"/>
          </p:cNvSpPr>
          <p:nvPr/>
        </p:nvSpPr>
        <p:spPr bwMode="auto">
          <a:xfrm>
            <a:off x="5497325" y="2576073"/>
            <a:ext cx="4534061" cy="3191276"/>
          </a:xfrm>
          <a:prstGeom prst="roundRect">
            <a:avLst/>
          </a:prstGeom>
          <a:solidFill>
            <a:schemeClr val="accent4">
              <a:lumMod val="40000"/>
              <a:lumOff val="60000"/>
            </a:schemeClr>
          </a:solidFill>
          <a:ln>
            <a:solidFill>
              <a:schemeClr val="bg1"/>
            </a:solidFill>
            <a:headEnd/>
            <a:tailEnd/>
          </a:ln>
        </p:spPr>
        <p:style>
          <a:lnRef idx="2">
            <a:schemeClr val="accent6"/>
          </a:lnRef>
          <a:fillRef idx="1">
            <a:schemeClr val="lt1"/>
          </a:fillRef>
          <a:effectRef idx="0">
            <a:schemeClr val="accent6"/>
          </a:effectRef>
          <a:fontRef idx="minor">
            <a:schemeClr val="dk1"/>
          </a:fontRef>
        </p:style>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ts val="2246"/>
              </a:lnSpc>
              <a:spcAft>
                <a:spcPts val="567"/>
              </a:spcAft>
              <a:defRPr/>
            </a:pPr>
            <a:r>
              <a:rPr lang="es-MX" altLang="es-MX" sz="1452" dirty="0">
                <a:latin typeface="Arial" panose="020B0604020202020204" pitchFamily="34" charset="0"/>
              </a:rPr>
              <a:t>Tiene competencia para conocer y resolver respecto del procedimiento especial sancionador que procede en casos de violación a:</a:t>
            </a:r>
          </a:p>
          <a:p>
            <a:pPr marL="311216" indent="-311216">
              <a:lnSpc>
                <a:spcPts val="2246"/>
              </a:lnSpc>
              <a:spcAft>
                <a:spcPts val="567"/>
              </a:spcAft>
              <a:buFont typeface="+mj-lt"/>
              <a:buAutoNum type="alphaLcParenR"/>
              <a:defRPr/>
            </a:pPr>
            <a:r>
              <a:rPr lang="es-MX" altLang="es-MX" sz="1452" dirty="0">
                <a:latin typeface="Arial" panose="020B0604020202020204" pitchFamily="34" charset="0"/>
              </a:rPr>
              <a:t>Propaganda política o electoral en radio y televisión</a:t>
            </a:r>
          </a:p>
          <a:p>
            <a:pPr marL="311216" indent="-311216">
              <a:lnSpc>
                <a:spcPts val="2246"/>
              </a:lnSpc>
              <a:spcAft>
                <a:spcPts val="567"/>
              </a:spcAft>
              <a:buFont typeface="+mj-lt"/>
              <a:buAutoNum type="alphaLcParenR"/>
              <a:defRPr/>
            </a:pPr>
            <a:r>
              <a:rPr lang="es-MX" altLang="es-MX" sz="1452" dirty="0">
                <a:latin typeface="Arial" panose="020B0604020202020204" pitchFamily="34" charset="0"/>
              </a:rPr>
              <a:t>La contravención a normas de propaganda política o electoral</a:t>
            </a:r>
          </a:p>
          <a:p>
            <a:pPr marL="311216" indent="-311216">
              <a:lnSpc>
                <a:spcPts val="2246"/>
              </a:lnSpc>
              <a:spcAft>
                <a:spcPts val="567"/>
              </a:spcAft>
              <a:buFont typeface="+mj-lt"/>
              <a:buAutoNum type="alphaLcParenR"/>
              <a:defRPr/>
            </a:pPr>
            <a:r>
              <a:rPr lang="es-MX" altLang="es-MX" sz="1452" dirty="0">
                <a:latin typeface="Arial" panose="020B0604020202020204" pitchFamily="34" charset="0"/>
              </a:rPr>
              <a:t>Actos anticipados de precampaña o campaña</a:t>
            </a:r>
          </a:p>
        </p:txBody>
      </p:sp>
      <p:cxnSp>
        <p:nvCxnSpPr>
          <p:cNvPr id="3" name="Conector recto 2">
            <a:extLst>
              <a:ext uri="{FF2B5EF4-FFF2-40B4-BE49-F238E27FC236}">
                <a16:creationId xmlns:a16="http://schemas.microsoft.com/office/drawing/2014/main" id="{E0333732-EFD4-415D-A845-9524ECE92F0A}"/>
              </a:ext>
            </a:extLst>
          </p:cNvPr>
          <p:cNvCxnSpPr>
            <a:stCxn id="18435" idx="3"/>
            <a:endCxn id="69637" idx="1"/>
          </p:cNvCxnSpPr>
          <p:nvPr/>
        </p:nvCxnSpPr>
        <p:spPr>
          <a:xfrm flipV="1">
            <a:off x="3645146" y="1777893"/>
            <a:ext cx="1910909" cy="129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708684BA-EA3A-409C-9C36-3F07ED62BE94}"/>
              </a:ext>
            </a:extLst>
          </p:cNvPr>
          <p:cNvCxnSpPr>
            <a:stCxn id="18435" idx="3"/>
            <a:endCxn id="69638" idx="1"/>
          </p:cNvCxnSpPr>
          <p:nvPr/>
        </p:nvCxnSpPr>
        <p:spPr>
          <a:xfrm>
            <a:off x="3645146" y="3073200"/>
            <a:ext cx="1852179" cy="1098511"/>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rotWithShape="1">
          <a:blip r:embed="rId2"/>
          <a:srcRect r="43826"/>
          <a:stretch/>
        </p:blipFill>
        <p:spPr>
          <a:xfrm>
            <a:off x="1365826" y="4068908"/>
            <a:ext cx="2884445" cy="1698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371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636139-E914-4954-9FFC-1E0A07502069}"/>
              </a:ext>
            </a:extLst>
          </p:cNvPr>
          <p:cNvSpPr>
            <a:spLocks noGrp="1"/>
          </p:cNvSpPr>
          <p:nvPr>
            <p:ph type="title"/>
          </p:nvPr>
        </p:nvSpPr>
        <p:spPr/>
        <p:txBody>
          <a:bodyPr/>
          <a:lstStyle/>
          <a:p>
            <a:r>
              <a:rPr lang="es-ES" sz="3600" b="1" dirty="0"/>
              <a:t>Orquesta de cámara, sinfónica</a:t>
            </a:r>
            <a:endParaRPr lang="es-MX" dirty="0"/>
          </a:p>
        </p:txBody>
      </p:sp>
      <p:sp>
        <p:nvSpPr>
          <p:cNvPr id="4" name="Marcador de contenido 3">
            <a:extLst>
              <a:ext uri="{FF2B5EF4-FFF2-40B4-BE49-F238E27FC236}">
                <a16:creationId xmlns:a16="http://schemas.microsoft.com/office/drawing/2014/main" id="{CC9F9371-47DA-4726-BDCB-513F4E165386}"/>
              </a:ext>
            </a:extLst>
          </p:cNvPr>
          <p:cNvSpPr>
            <a:spLocks noGrp="1"/>
          </p:cNvSpPr>
          <p:nvPr>
            <p:ph sz="half" idx="2"/>
          </p:nvPr>
        </p:nvSpPr>
        <p:spPr>
          <a:xfrm>
            <a:off x="7190747" y="1586753"/>
            <a:ext cx="4313864" cy="4647137"/>
          </a:xfrm>
        </p:spPr>
        <p:txBody>
          <a:bodyPr>
            <a:normAutofit fontScale="77500" lnSpcReduction="20000"/>
          </a:bodyPr>
          <a:lstStyle/>
          <a:p>
            <a:r>
              <a:rPr lang="es-ES" b="1" dirty="0"/>
              <a:t>1. preparación </a:t>
            </a:r>
            <a:r>
              <a:rPr lang="es-ES" dirty="0"/>
              <a:t>(planeación) </a:t>
            </a:r>
          </a:p>
          <a:p>
            <a:r>
              <a:rPr lang="es-ES" dirty="0"/>
              <a:t>Se planea para adquirí los conocimientos teóricos y prácticos para componer y más llegar a ese grado de maestría, </a:t>
            </a:r>
            <a:r>
              <a:rPr lang="es-ES" b="1" dirty="0"/>
              <a:t>inclusive con la discapacidad auditiva</a:t>
            </a:r>
          </a:p>
          <a:p>
            <a:r>
              <a:rPr lang="es-ES" dirty="0"/>
              <a:t>Si lo vemos en equipo cada integrante de la sinfónica tiene un proceso de aprendizaje,  lugar y un momento para tocar entrar en que compás instrumento.</a:t>
            </a:r>
          </a:p>
          <a:p>
            <a:r>
              <a:rPr lang="es-ES" dirty="0"/>
              <a:t>El compromiso y profesionalismo de cada integrante para realizar esa parte del proceso.</a:t>
            </a:r>
          </a:p>
          <a:p>
            <a:r>
              <a:rPr lang="es-ES" dirty="0"/>
              <a:t> </a:t>
            </a:r>
            <a:r>
              <a:rPr lang="es-ES" b="1" dirty="0"/>
              <a:t>2. El día del concierto</a:t>
            </a:r>
            <a:r>
              <a:rPr lang="es-ES" dirty="0"/>
              <a:t>, (jornada electoral)</a:t>
            </a:r>
          </a:p>
          <a:p>
            <a:r>
              <a:rPr lang="es-ES" dirty="0"/>
              <a:t> </a:t>
            </a:r>
            <a:r>
              <a:rPr lang="es-ES" b="1" dirty="0"/>
              <a:t>3. Resultados </a:t>
            </a:r>
            <a:r>
              <a:rPr lang="es-ES" dirty="0"/>
              <a:t>del concierto.</a:t>
            </a:r>
          </a:p>
          <a:p>
            <a:r>
              <a:rPr lang="es-ES" dirty="0"/>
              <a:t>¿Cuál fue el resultado del concierto?, un éxito que trascendió en el tiempo, una obra maestra que trascendió en el tiempo </a:t>
            </a:r>
          </a:p>
          <a:p>
            <a:r>
              <a:rPr lang="es-ES" dirty="0"/>
              <a:t> La etapa de resultados en la elección, como trasciende si las autoridades hacen bien su trabajo </a:t>
            </a:r>
            <a:endParaRPr lang="es-MX" dirty="0"/>
          </a:p>
        </p:txBody>
      </p:sp>
      <p:sp>
        <p:nvSpPr>
          <p:cNvPr id="5" name="Marcador de número de diapositiva 4">
            <a:extLst>
              <a:ext uri="{FF2B5EF4-FFF2-40B4-BE49-F238E27FC236}">
                <a16:creationId xmlns:a16="http://schemas.microsoft.com/office/drawing/2014/main" id="{A6F9B0E0-A0A2-4253-A2B4-D6E6F0A86BDE}"/>
              </a:ext>
            </a:extLst>
          </p:cNvPr>
          <p:cNvSpPr>
            <a:spLocks noGrp="1"/>
          </p:cNvSpPr>
          <p:nvPr>
            <p:ph type="sldNum" sz="quarter" idx="12"/>
          </p:nvPr>
        </p:nvSpPr>
        <p:spPr/>
        <p:txBody>
          <a:bodyPr/>
          <a:lstStyle/>
          <a:p>
            <a:fld id="{7F435081-CFB1-4999-ABED-67D2EC110076}" type="slidenum">
              <a:rPr lang="es-MX" smtClean="0"/>
              <a:t>4</a:t>
            </a:fld>
            <a:endParaRPr lang="es-MX"/>
          </a:p>
        </p:txBody>
      </p:sp>
      <p:pic>
        <p:nvPicPr>
          <p:cNvPr id="6" name="Marcador de contenido 4">
            <a:extLst>
              <a:ext uri="{FF2B5EF4-FFF2-40B4-BE49-F238E27FC236}">
                <a16:creationId xmlns:a16="http://schemas.microsoft.com/office/drawing/2014/main" id="{908284DC-8F27-4593-B0AE-2A8F2AFC17AB}"/>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7390" y="1586753"/>
            <a:ext cx="6215062" cy="4854388"/>
          </a:xfrm>
          <a:prstGeom prst="rect">
            <a:avLst/>
          </a:prstGeom>
          <a:noFill/>
          <a:ln>
            <a:noFill/>
          </a:ln>
        </p:spPr>
      </p:pic>
    </p:spTree>
    <p:extLst>
      <p:ext uri="{BB962C8B-B14F-4D97-AF65-F5344CB8AC3E}">
        <p14:creationId xmlns:p14="http://schemas.microsoft.com/office/powerpoint/2010/main" val="2876057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7D4E1115-89CA-44F0-85C6-88A00F260D84}"/>
              </a:ext>
            </a:extLst>
          </p:cNvPr>
          <p:cNvSpPr txBox="1">
            <a:spLocks/>
          </p:cNvSpPr>
          <p:nvPr/>
        </p:nvSpPr>
        <p:spPr>
          <a:xfrm>
            <a:off x="2440310" y="2993799"/>
            <a:ext cx="7311380" cy="800021"/>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s-ES" sz="5400" dirty="0">
                <a:solidFill>
                  <a:schemeClr val="tx1"/>
                </a:solidFill>
                <a:effectLst>
                  <a:outerShdw blurRad="38100" dist="38100" dir="2700000" algn="tl">
                    <a:srgbClr val="000000">
                      <a:alpha val="43137"/>
                    </a:srgbClr>
                  </a:outerShdw>
                </a:effectLst>
                <a:latin typeface="Arial Narrow" panose="020B0606020202030204" pitchFamily="34" charset="0"/>
              </a:rPr>
              <a:t>Sistema Político</a:t>
            </a:r>
          </a:p>
        </p:txBody>
      </p:sp>
      <p:sp>
        <p:nvSpPr>
          <p:cNvPr id="3" name="Rectángulo 2"/>
          <p:cNvSpPr/>
          <p:nvPr/>
        </p:nvSpPr>
        <p:spPr>
          <a:xfrm>
            <a:off x="0" y="474282"/>
            <a:ext cx="12192000" cy="1172308"/>
          </a:xfrm>
          <a:prstGeom prst="rect">
            <a:avLst/>
          </a:pr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0" y="851753"/>
            <a:ext cx="12192000" cy="445477"/>
          </a:xfrm>
          <a:prstGeom prst="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0" y="6178600"/>
            <a:ext cx="12192000" cy="473744"/>
          </a:xfrm>
          <a:prstGeom prst="rect">
            <a:avLst/>
          </a:prstGeom>
          <a:solidFill>
            <a:srgbClr val="7030A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5941052"/>
            <a:ext cx="12192000" cy="391885"/>
          </a:xfrm>
          <a:prstGeom prst="rect">
            <a:avLst/>
          </a:prstGeom>
          <a:solidFill>
            <a:schemeClr val="accent1">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3663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40875" y="2414204"/>
            <a:ext cx="7014754" cy="2272938"/>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2991394" y="2673758"/>
            <a:ext cx="6257110" cy="1754326"/>
          </a:xfrm>
          <a:prstGeom prst="rect">
            <a:avLst/>
          </a:prstGeom>
          <a:solidFill>
            <a:schemeClr val="bg1"/>
          </a:solidFill>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Sistema político es la entidad en el cual confluyen los actores políticos.  Las instituciones políticas son, a su vez, las partes integrantes de un  subsistema político que es lo que se denomina régimen político.</a:t>
            </a:r>
          </a:p>
        </p:txBody>
      </p:sp>
      <p:sp>
        <p:nvSpPr>
          <p:cNvPr id="4" name="Rectángulo 3"/>
          <p:cNvSpPr/>
          <p:nvPr/>
        </p:nvSpPr>
        <p:spPr>
          <a:xfrm>
            <a:off x="1347895" y="6050170"/>
            <a:ext cx="5691051" cy="523220"/>
          </a:xfrm>
          <a:prstGeom prst="rect">
            <a:avLst/>
          </a:prstGeom>
        </p:spPr>
        <p:txBody>
          <a:bodyPr wrap="square">
            <a:spAutoFit/>
          </a:bodyPr>
          <a:lstStyle/>
          <a:p>
            <a:pPr algn="just"/>
            <a:r>
              <a:rPr lang="es-MX" sz="1400" i="1" dirty="0"/>
              <a:t>Maurice Duverger (Instituciones políticas y  Derecho Constitucional:  1955)</a:t>
            </a:r>
          </a:p>
        </p:txBody>
      </p:sp>
      <p:sp>
        <p:nvSpPr>
          <p:cNvPr id="5" name="Marcador de contenido 2">
            <a:extLst>
              <a:ext uri="{FF2B5EF4-FFF2-40B4-BE49-F238E27FC236}">
                <a16:creationId xmlns:a16="http://schemas.microsoft.com/office/drawing/2014/main" id="{7D4E1115-89CA-44F0-85C6-88A00F260D84}"/>
              </a:ext>
            </a:extLst>
          </p:cNvPr>
          <p:cNvSpPr txBox="1">
            <a:spLocks/>
          </p:cNvSpPr>
          <p:nvPr/>
        </p:nvSpPr>
        <p:spPr>
          <a:xfrm>
            <a:off x="4547906" y="1329270"/>
            <a:ext cx="3102962" cy="506212"/>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s-ES" sz="3200" b="1" dirty="0">
                <a:solidFill>
                  <a:schemeClr val="tx1"/>
                </a:solidFill>
                <a:effectLst>
                  <a:outerShdw blurRad="38100" dist="38100" dir="2700000" algn="tl">
                    <a:srgbClr val="000000">
                      <a:alpha val="43137"/>
                    </a:srgbClr>
                  </a:outerShdw>
                </a:effectLst>
                <a:latin typeface="Arial Narrow" panose="020B0606020202030204" pitchFamily="34" charset="0"/>
              </a:rPr>
              <a:t>Sistema Político</a:t>
            </a:r>
          </a:p>
        </p:txBody>
      </p:sp>
    </p:spTree>
    <p:extLst>
      <p:ext uri="{BB962C8B-B14F-4D97-AF65-F5344CB8AC3E}">
        <p14:creationId xmlns:p14="http://schemas.microsoft.com/office/powerpoint/2010/main" val="3804328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0216" t="20739" r="31721" b="20381"/>
          <a:stretch/>
        </p:blipFill>
        <p:spPr>
          <a:xfrm>
            <a:off x="1586753" y="769884"/>
            <a:ext cx="8054788" cy="5362395"/>
          </a:xfrm>
          <a:prstGeom prst="rect">
            <a:avLst/>
          </a:prstGeom>
        </p:spPr>
      </p:pic>
      <p:sp>
        <p:nvSpPr>
          <p:cNvPr id="3" name="CuadroTexto 2"/>
          <p:cNvSpPr txBox="1"/>
          <p:nvPr/>
        </p:nvSpPr>
        <p:spPr>
          <a:xfrm>
            <a:off x="5617027" y="6235216"/>
            <a:ext cx="6198325" cy="461665"/>
          </a:xfrm>
          <a:prstGeom prst="rect">
            <a:avLst/>
          </a:prstGeom>
          <a:noFill/>
        </p:spPr>
        <p:txBody>
          <a:bodyPr wrap="square" rtlCol="0">
            <a:spAutoFit/>
          </a:bodyPr>
          <a:lstStyle/>
          <a:p>
            <a:pPr algn="r"/>
            <a:r>
              <a:rPr lang="es-MX" sz="1200" b="1" dirty="0"/>
              <a:t>Fuente: </a:t>
            </a:r>
            <a:r>
              <a:rPr lang="es-MX" sz="1200" i="1" dirty="0"/>
              <a:t>Gómez, C. (2015). Ciencia Política, perspectiva multidisciplinaria. Cap. 2: Sistema Político Y Formas De Gobierno. México. Pág. 31</a:t>
            </a:r>
          </a:p>
        </p:txBody>
      </p:sp>
      <p:sp>
        <p:nvSpPr>
          <p:cNvPr id="4" name="Marcador de contenido 2">
            <a:extLst>
              <a:ext uri="{FF2B5EF4-FFF2-40B4-BE49-F238E27FC236}">
                <a16:creationId xmlns:a16="http://schemas.microsoft.com/office/drawing/2014/main" id="{7D4E1115-89CA-44F0-85C6-88A00F260D84}"/>
              </a:ext>
            </a:extLst>
          </p:cNvPr>
          <p:cNvSpPr txBox="1">
            <a:spLocks/>
          </p:cNvSpPr>
          <p:nvPr/>
        </p:nvSpPr>
        <p:spPr>
          <a:xfrm>
            <a:off x="4411713" y="267979"/>
            <a:ext cx="3102962" cy="501905"/>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s-ES" sz="3200" b="1" dirty="0">
                <a:solidFill>
                  <a:schemeClr val="tx1"/>
                </a:solidFill>
                <a:effectLst>
                  <a:outerShdw blurRad="38100" dist="38100" dir="2700000" algn="tl">
                    <a:srgbClr val="000000">
                      <a:alpha val="43137"/>
                    </a:srgbClr>
                  </a:outerShdw>
                </a:effectLst>
                <a:latin typeface="Arial Narrow" panose="020B0606020202030204" pitchFamily="34" charset="0"/>
              </a:rPr>
              <a:t>Sistema Político</a:t>
            </a:r>
          </a:p>
        </p:txBody>
      </p:sp>
    </p:spTree>
    <p:extLst>
      <p:ext uri="{BB962C8B-B14F-4D97-AF65-F5344CB8AC3E}">
        <p14:creationId xmlns:p14="http://schemas.microsoft.com/office/powerpoint/2010/main" val="1920742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3B2BF-8469-4487-B28C-C73D08EE002C}"/>
              </a:ext>
            </a:extLst>
          </p:cNvPr>
          <p:cNvSpPr>
            <a:spLocks noGrp="1"/>
          </p:cNvSpPr>
          <p:nvPr>
            <p:ph type="title"/>
          </p:nvPr>
        </p:nvSpPr>
        <p:spPr/>
        <p:txBody>
          <a:bodyPr/>
          <a:lstStyle/>
          <a:p>
            <a:r>
              <a:rPr lang="es-ES" dirty="0"/>
              <a:t>El sistema político mexicano </a:t>
            </a:r>
            <a:endParaRPr lang="es-MX" dirty="0"/>
          </a:p>
        </p:txBody>
      </p:sp>
      <p:sp>
        <p:nvSpPr>
          <p:cNvPr id="3" name="Marcador de contenido 2">
            <a:extLst>
              <a:ext uri="{FF2B5EF4-FFF2-40B4-BE49-F238E27FC236}">
                <a16:creationId xmlns:a16="http://schemas.microsoft.com/office/drawing/2014/main" id="{C4F5FB70-08ED-4D9D-B4A4-638AB15121FA}"/>
              </a:ext>
            </a:extLst>
          </p:cNvPr>
          <p:cNvSpPr>
            <a:spLocks noGrp="1"/>
          </p:cNvSpPr>
          <p:nvPr>
            <p:ph idx="1"/>
          </p:nvPr>
        </p:nvSpPr>
        <p:spPr>
          <a:xfrm>
            <a:off x="838200" y="1690688"/>
            <a:ext cx="10515600" cy="4486275"/>
          </a:xfrm>
        </p:spPr>
        <p:txBody>
          <a:bodyPr>
            <a:normAutofit/>
          </a:bodyPr>
          <a:lstStyle/>
          <a:p>
            <a:pPr algn="just"/>
            <a:r>
              <a:rPr lang="es-ES" dirty="0"/>
              <a:t>Se ha modificado a través del tiempo, no sólo en el régimen político, sino en sus prácticas políticas tradicionales.</a:t>
            </a:r>
          </a:p>
          <a:p>
            <a:pPr algn="just"/>
            <a:endParaRPr lang="es-ES" dirty="0"/>
          </a:p>
          <a:p>
            <a:pPr algn="just"/>
            <a:r>
              <a:rPr lang="es-ES" dirty="0"/>
              <a:t>La legislación electoral, la reglamentación en acciones afirmativas y resoluciones de las autoridades electorales jurisdiccionales ha permitido mayor competencia política entre los partidos, logrando establecer un sistema de partidos con pluralismo y a inclusión de grupos históricamente vulnerados el inicio de una democracia inclusiva. </a:t>
            </a:r>
          </a:p>
          <a:p>
            <a:pPr algn="just"/>
            <a:endParaRPr lang="es-ES" dirty="0"/>
          </a:p>
          <a:p>
            <a:pPr algn="just"/>
            <a:r>
              <a:rPr lang="es-ES" dirty="0"/>
              <a:t>Los cambios en la legislación han producido mayor representación de los partidos con oposición en el seno del Congreso de la Unión, a través de los diversos mecanismos de distribución de escaños, como los sistemas de mayoría relativa, representación proporcional y primera minoría en el caso del Senado. </a:t>
            </a:r>
          </a:p>
        </p:txBody>
      </p:sp>
      <p:sp>
        <p:nvSpPr>
          <p:cNvPr id="6" name="Marcador de número de diapositiva 5">
            <a:extLst>
              <a:ext uri="{FF2B5EF4-FFF2-40B4-BE49-F238E27FC236}">
                <a16:creationId xmlns:a16="http://schemas.microsoft.com/office/drawing/2014/main" id="{78FB7175-A9E9-48A9-A185-05AFFA693ED7}"/>
              </a:ext>
            </a:extLst>
          </p:cNvPr>
          <p:cNvSpPr>
            <a:spLocks noGrp="1"/>
          </p:cNvSpPr>
          <p:nvPr>
            <p:ph type="sldNum" sz="quarter" idx="12"/>
          </p:nvPr>
        </p:nvSpPr>
        <p:spPr/>
        <p:txBody>
          <a:bodyPr/>
          <a:lstStyle/>
          <a:p>
            <a:fld id="{7F435081-CFB1-4999-ABED-67D2EC110076}" type="slidenum">
              <a:rPr lang="es-MX" smtClean="0"/>
              <a:t>43</a:t>
            </a:fld>
            <a:endParaRPr lang="es-MX"/>
          </a:p>
        </p:txBody>
      </p:sp>
    </p:spTree>
    <p:extLst>
      <p:ext uri="{BB962C8B-B14F-4D97-AF65-F5344CB8AC3E}">
        <p14:creationId xmlns:p14="http://schemas.microsoft.com/office/powerpoint/2010/main" val="2914173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14F312-C00F-48E3-A25F-A20B374F7614}"/>
              </a:ext>
            </a:extLst>
          </p:cNvPr>
          <p:cNvSpPr>
            <a:spLocks noGrp="1"/>
          </p:cNvSpPr>
          <p:nvPr>
            <p:ph idx="1"/>
          </p:nvPr>
        </p:nvSpPr>
        <p:spPr>
          <a:xfrm>
            <a:off x="838200" y="1380067"/>
            <a:ext cx="10515600" cy="4504266"/>
          </a:xfrm>
        </p:spPr>
        <p:txBody>
          <a:bodyPr>
            <a:normAutofit/>
          </a:bodyPr>
          <a:lstStyle/>
          <a:p>
            <a:endParaRPr lang="es-ES" dirty="0"/>
          </a:p>
          <a:p>
            <a:pPr algn="just"/>
            <a:r>
              <a:rPr lang="es-ES" dirty="0"/>
              <a:t>Las reformas electorales han permitido a los partidos financiamiento público del gobierno, así como la creación de figuras de participación ciudadana como las Agrupaciones Políticas Nacionales, como un instrumento de vinculación con la sociedad.</a:t>
            </a:r>
          </a:p>
          <a:p>
            <a:pPr algn="just"/>
            <a:endParaRPr lang="es-ES" dirty="0"/>
          </a:p>
          <a:p>
            <a:pPr algn="just"/>
            <a:endParaRPr lang="es-ES" dirty="0"/>
          </a:p>
          <a:p>
            <a:r>
              <a:rPr lang="es-ES" dirty="0"/>
              <a:t>La pluralidad comenzó a presentarse en el Congreso de la Unión como un instrumento de contrapeso en las decisiones presidenciales. </a:t>
            </a:r>
          </a:p>
          <a:p>
            <a:endParaRPr lang="es-ES" dirty="0"/>
          </a:p>
          <a:p>
            <a:endParaRPr lang="es-ES" dirty="0"/>
          </a:p>
          <a:p>
            <a:r>
              <a:rPr lang="es-ES" dirty="0"/>
              <a:t>El desgaste del sistema de partido hegemónico inició desde los municipios, llegando a su final con la alternancia a la presidencia el dos de julio del 2000. </a:t>
            </a:r>
          </a:p>
          <a:p>
            <a:endParaRPr lang="es-MX" dirty="0"/>
          </a:p>
        </p:txBody>
      </p:sp>
      <p:sp>
        <p:nvSpPr>
          <p:cNvPr id="5" name="Marcador de número de diapositiva 4">
            <a:extLst>
              <a:ext uri="{FF2B5EF4-FFF2-40B4-BE49-F238E27FC236}">
                <a16:creationId xmlns:a16="http://schemas.microsoft.com/office/drawing/2014/main" id="{A820D76B-7264-49F3-94BF-A72D91B3EA36}"/>
              </a:ext>
            </a:extLst>
          </p:cNvPr>
          <p:cNvSpPr>
            <a:spLocks noGrp="1"/>
          </p:cNvSpPr>
          <p:nvPr>
            <p:ph type="sldNum" sz="quarter" idx="12"/>
          </p:nvPr>
        </p:nvSpPr>
        <p:spPr/>
        <p:txBody>
          <a:bodyPr/>
          <a:lstStyle/>
          <a:p>
            <a:fld id="{7F435081-CFB1-4999-ABED-67D2EC110076}" type="slidenum">
              <a:rPr lang="es-MX" smtClean="0"/>
              <a:t>44</a:t>
            </a:fld>
            <a:endParaRPr lang="es-MX"/>
          </a:p>
        </p:txBody>
      </p:sp>
    </p:spTree>
    <p:extLst>
      <p:ext uri="{BB962C8B-B14F-4D97-AF65-F5344CB8AC3E}">
        <p14:creationId xmlns:p14="http://schemas.microsoft.com/office/powerpoint/2010/main" val="970279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4BFC13-E115-4622-A950-69FF2C5F8ED5}"/>
              </a:ext>
            </a:extLst>
          </p:cNvPr>
          <p:cNvSpPr>
            <a:spLocks noGrp="1"/>
          </p:cNvSpPr>
          <p:nvPr>
            <p:ph type="title"/>
          </p:nvPr>
        </p:nvSpPr>
        <p:spPr>
          <a:xfrm>
            <a:off x="2599268" y="624110"/>
            <a:ext cx="8441266" cy="1280890"/>
          </a:xfrm>
        </p:spPr>
        <p:txBody>
          <a:bodyPr/>
          <a:lstStyle/>
          <a:p>
            <a:pPr algn="just"/>
            <a:r>
              <a:rPr lang="es-ES" dirty="0"/>
              <a:t>Características del sistema político mexicano  </a:t>
            </a:r>
            <a:endParaRPr lang="es-MX" dirty="0"/>
          </a:p>
        </p:txBody>
      </p:sp>
      <p:sp>
        <p:nvSpPr>
          <p:cNvPr id="3" name="Marcador de contenido 2">
            <a:extLst>
              <a:ext uri="{FF2B5EF4-FFF2-40B4-BE49-F238E27FC236}">
                <a16:creationId xmlns:a16="http://schemas.microsoft.com/office/drawing/2014/main" id="{20475A1C-C13D-47FC-85AA-672D9BAF3C5E}"/>
              </a:ext>
            </a:extLst>
          </p:cNvPr>
          <p:cNvSpPr>
            <a:spLocks noGrp="1"/>
          </p:cNvSpPr>
          <p:nvPr>
            <p:ph idx="1"/>
          </p:nvPr>
        </p:nvSpPr>
        <p:spPr>
          <a:xfrm>
            <a:off x="1869141" y="2133600"/>
            <a:ext cx="9635471" cy="3777622"/>
          </a:xfrm>
        </p:spPr>
        <p:txBody>
          <a:bodyPr>
            <a:normAutofit/>
          </a:bodyPr>
          <a:lstStyle/>
          <a:p>
            <a:pPr algn="just"/>
            <a:r>
              <a:rPr lang="es-ES" sz="2200" b="0" i="0" dirty="0">
                <a:solidFill>
                  <a:srgbClr val="414656"/>
                </a:solidFill>
                <a:effectLst/>
                <a:latin typeface="Montserrat" panose="020B0604020202020204" pitchFamily="2" charset="0"/>
              </a:rPr>
              <a:t>La estructura fundamental del sistema político mexicano es la Constitución Política de los Estados Unidos Mexicanos </a:t>
            </a:r>
          </a:p>
          <a:p>
            <a:pPr algn="just"/>
            <a:endParaRPr lang="es-ES" sz="2200" dirty="0">
              <a:solidFill>
                <a:srgbClr val="414656"/>
              </a:solidFill>
              <a:latin typeface="Montserrat" panose="020B0604020202020204" pitchFamily="2" charset="0"/>
            </a:endParaRPr>
          </a:p>
          <a:p>
            <a:pPr algn="just"/>
            <a:endParaRPr lang="es-ES" sz="2200" b="0" i="0" dirty="0">
              <a:solidFill>
                <a:srgbClr val="414656"/>
              </a:solidFill>
              <a:effectLst/>
              <a:latin typeface="Montserrat" panose="020B0604020202020204" pitchFamily="2" charset="0"/>
            </a:endParaRPr>
          </a:p>
          <a:p>
            <a:pPr algn="just"/>
            <a:endParaRPr lang="es-ES" sz="2200" b="0" i="0" dirty="0">
              <a:solidFill>
                <a:srgbClr val="414656"/>
              </a:solidFill>
              <a:effectLst/>
              <a:latin typeface="Montserrat" panose="020B0604020202020204" pitchFamily="2" charset="0"/>
            </a:endParaRPr>
          </a:p>
          <a:p>
            <a:pPr algn="just"/>
            <a:r>
              <a:rPr lang="es-ES" sz="2200" dirty="0">
                <a:solidFill>
                  <a:srgbClr val="414656"/>
                </a:solidFill>
                <a:latin typeface="Montserrat" panose="020B0604020202020204" pitchFamily="2" charset="0"/>
              </a:rPr>
              <a:t>E</a:t>
            </a:r>
            <a:r>
              <a:rPr lang="es-ES" sz="2200" b="0" i="0" dirty="0">
                <a:solidFill>
                  <a:srgbClr val="414656"/>
                </a:solidFill>
                <a:effectLst/>
                <a:latin typeface="Montserrat" panose="020B0604020202020204" pitchFamily="2" charset="0"/>
              </a:rPr>
              <a:t>s una república democrática federal y representativa y que los poderes se separan en tres: Ejecutivo, Legislativo y Judicial.</a:t>
            </a:r>
            <a:endParaRPr lang="es-MX" sz="2200" dirty="0"/>
          </a:p>
        </p:txBody>
      </p:sp>
      <p:sp>
        <p:nvSpPr>
          <p:cNvPr id="6" name="Marcador de número de diapositiva 5">
            <a:extLst>
              <a:ext uri="{FF2B5EF4-FFF2-40B4-BE49-F238E27FC236}">
                <a16:creationId xmlns:a16="http://schemas.microsoft.com/office/drawing/2014/main" id="{3E507173-5D85-4FC8-89B9-C08B68A076D1}"/>
              </a:ext>
            </a:extLst>
          </p:cNvPr>
          <p:cNvSpPr>
            <a:spLocks noGrp="1"/>
          </p:cNvSpPr>
          <p:nvPr>
            <p:ph type="sldNum" sz="quarter" idx="12"/>
          </p:nvPr>
        </p:nvSpPr>
        <p:spPr/>
        <p:txBody>
          <a:bodyPr/>
          <a:lstStyle/>
          <a:p>
            <a:fld id="{7F435081-CFB1-4999-ABED-67D2EC110076}" type="slidenum">
              <a:rPr lang="es-MX" smtClean="0"/>
              <a:t>45</a:t>
            </a:fld>
            <a:endParaRPr lang="es-MX"/>
          </a:p>
        </p:txBody>
      </p:sp>
    </p:spTree>
    <p:extLst>
      <p:ext uri="{BB962C8B-B14F-4D97-AF65-F5344CB8AC3E}">
        <p14:creationId xmlns:p14="http://schemas.microsoft.com/office/powerpoint/2010/main" val="1120518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2BD2A-043A-4347-8448-00221C4B00CE}"/>
              </a:ext>
            </a:extLst>
          </p:cNvPr>
          <p:cNvSpPr>
            <a:spLocks noGrp="1"/>
          </p:cNvSpPr>
          <p:nvPr>
            <p:ph type="title"/>
          </p:nvPr>
        </p:nvSpPr>
        <p:spPr/>
        <p:txBody>
          <a:bodyPr/>
          <a:lstStyle/>
          <a:p>
            <a:r>
              <a:rPr lang="es-ES" dirty="0"/>
              <a:t>Elementos centrales del sistema político mexicano </a:t>
            </a:r>
            <a:endParaRPr lang="es-MX" dirty="0"/>
          </a:p>
        </p:txBody>
      </p:sp>
      <p:sp>
        <p:nvSpPr>
          <p:cNvPr id="3" name="Marcador de contenido 2">
            <a:extLst>
              <a:ext uri="{FF2B5EF4-FFF2-40B4-BE49-F238E27FC236}">
                <a16:creationId xmlns:a16="http://schemas.microsoft.com/office/drawing/2014/main" id="{BCB8CF0C-5639-4BB0-B8B5-B8576E51A0C7}"/>
              </a:ext>
            </a:extLst>
          </p:cNvPr>
          <p:cNvSpPr>
            <a:spLocks noGrp="1"/>
          </p:cNvSpPr>
          <p:nvPr>
            <p:ph idx="1"/>
          </p:nvPr>
        </p:nvSpPr>
        <p:spPr/>
        <p:txBody>
          <a:bodyPr/>
          <a:lstStyle/>
          <a:p>
            <a:endParaRPr lang="es-ES" dirty="0"/>
          </a:p>
          <a:p>
            <a:endParaRPr lang="es-MX" dirty="0"/>
          </a:p>
          <a:p>
            <a:endParaRPr lang="es-MX" dirty="0"/>
          </a:p>
        </p:txBody>
      </p:sp>
      <p:graphicFrame>
        <p:nvGraphicFramePr>
          <p:cNvPr id="5" name="Diagrama 4">
            <a:extLst>
              <a:ext uri="{FF2B5EF4-FFF2-40B4-BE49-F238E27FC236}">
                <a16:creationId xmlns:a16="http://schemas.microsoft.com/office/drawing/2014/main" id="{1ADE22A8-CF91-4B35-BDE8-D775E2A115C8}"/>
              </a:ext>
            </a:extLst>
          </p:cNvPr>
          <p:cNvGraphicFramePr/>
          <p:nvPr>
            <p:extLst>
              <p:ext uri="{D42A27DB-BD31-4B8C-83A1-F6EECF244321}">
                <p14:modId xmlns:p14="http://schemas.microsoft.com/office/powerpoint/2010/main" val="1627212223"/>
              </p:ext>
            </p:extLst>
          </p:nvPr>
        </p:nvGraphicFramePr>
        <p:xfrm>
          <a:off x="1250576" y="1963270"/>
          <a:ext cx="10103224" cy="461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número de diapositiva 6">
            <a:extLst>
              <a:ext uri="{FF2B5EF4-FFF2-40B4-BE49-F238E27FC236}">
                <a16:creationId xmlns:a16="http://schemas.microsoft.com/office/drawing/2014/main" id="{1159A1A5-FEF4-4165-BDC6-09CF42EBB6F9}"/>
              </a:ext>
            </a:extLst>
          </p:cNvPr>
          <p:cNvSpPr>
            <a:spLocks noGrp="1"/>
          </p:cNvSpPr>
          <p:nvPr>
            <p:ph type="sldNum" sz="quarter" idx="12"/>
          </p:nvPr>
        </p:nvSpPr>
        <p:spPr/>
        <p:txBody>
          <a:bodyPr/>
          <a:lstStyle/>
          <a:p>
            <a:fld id="{7F435081-CFB1-4999-ABED-67D2EC110076}" type="slidenum">
              <a:rPr lang="es-MX" smtClean="0"/>
              <a:t>46</a:t>
            </a:fld>
            <a:endParaRPr lang="es-MX"/>
          </a:p>
        </p:txBody>
      </p:sp>
    </p:spTree>
    <p:extLst>
      <p:ext uri="{BB962C8B-B14F-4D97-AF65-F5344CB8AC3E}">
        <p14:creationId xmlns:p14="http://schemas.microsoft.com/office/powerpoint/2010/main" val="3453897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7D4E1115-89CA-44F0-85C6-88A00F260D84}"/>
              </a:ext>
            </a:extLst>
          </p:cNvPr>
          <p:cNvSpPr txBox="1">
            <a:spLocks/>
          </p:cNvSpPr>
          <p:nvPr/>
        </p:nvSpPr>
        <p:spPr>
          <a:xfrm>
            <a:off x="2635126" y="2433919"/>
            <a:ext cx="8191831" cy="2447364"/>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s-ES" sz="4800" dirty="0">
                <a:solidFill>
                  <a:schemeClr val="tx1"/>
                </a:solidFill>
                <a:effectLst>
                  <a:outerShdw blurRad="38100" dist="38100" dir="2700000" algn="tl">
                    <a:srgbClr val="000000">
                      <a:alpha val="43137"/>
                    </a:srgbClr>
                  </a:outerShdw>
                </a:effectLst>
                <a:latin typeface="Arial Narrow" panose="020B0606020202030204" pitchFamily="34" charset="0"/>
              </a:rPr>
              <a:t>Sistema de partidos nacionales que compiten en el proceso electoral </a:t>
            </a:r>
          </a:p>
        </p:txBody>
      </p:sp>
      <p:sp>
        <p:nvSpPr>
          <p:cNvPr id="3" name="Rectángulo 2"/>
          <p:cNvSpPr/>
          <p:nvPr/>
        </p:nvSpPr>
        <p:spPr>
          <a:xfrm>
            <a:off x="0" y="474282"/>
            <a:ext cx="12192000" cy="1172308"/>
          </a:xfrm>
          <a:prstGeom prst="rect">
            <a:avLst/>
          </a:pr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0" y="851753"/>
            <a:ext cx="12192000" cy="445477"/>
          </a:xfrm>
          <a:prstGeom prst="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0" y="6178600"/>
            <a:ext cx="12192000" cy="473744"/>
          </a:xfrm>
          <a:prstGeom prst="rect">
            <a:avLst/>
          </a:prstGeom>
          <a:solidFill>
            <a:srgbClr val="7030A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5941052"/>
            <a:ext cx="12192000" cy="391885"/>
          </a:xfrm>
          <a:prstGeom prst="rect">
            <a:avLst/>
          </a:prstGeom>
          <a:solidFill>
            <a:schemeClr val="accent1">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8809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11724" y="448923"/>
            <a:ext cx="4282297" cy="584775"/>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latin typeface="Arial Narrow" panose="020B0606020202030204" pitchFamily="34" charset="0"/>
              </a:rPr>
              <a:t>Sistema de Partidos</a:t>
            </a:r>
          </a:p>
        </p:txBody>
      </p:sp>
      <p:grpSp>
        <p:nvGrpSpPr>
          <p:cNvPr id="31" name="Grupo 30"/>
          <p:cNvGrpSpPr/>
          <p:nvPr/>
        </p:nvGrpSpPr>
        <p:grpSpPr>
          <a:xfrm>
            <a:off x="5149995" y="4242072"/>
            <a:ext cx="6048103" cy="1632857"/>
            <a:chOff x="5593748" y="4717426"/>
            <a:chExt cx="6048103" cy="1632857"/>
          </a:xfrm>
        </p:grpSpPr>
        <p:sp>
          <p:nvSpPr>
            <p:cNvPr id="30" name="Rectángulo redondeado 29"/>
            <p:cNvSpPr/>
            <p:nvPr/>
          </p:nvSpPr>
          <p:spPr>
            <a:xfrm>
              <a:off x="5593748" y="4717426"/>
              <a:ext cx="6048103" cy="1632857"/>
            </a:xfrm>
            <a:prstGeom prst="roundRect">
              <a:avLst/>
            </a:prstGeom>
            <a:solidFill>
              <a:schemeClr val="bg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3" name="Rectángulo 2"/>
            <p:cNvSpPr/>
            <p:nvPr/>
          </p:nvSpPr>
          <p:spPr>
            <a:xfrm>
              <a:off x="6010500" y="4910359"/>
              <a:ext cx="5214598" cy="1323439"/>
            </a:xfrm>
            <a:prstGeom prst="rect">
              <a:avLst/>
            </a:prstGeom>
            <a:noFill/>
          </p:spPr>
          <p:txBody>
            <a:bodyPr wrap="square">
              <a:spAutoFit/>
            </a:bodyPr>
            <a:lstStyle/>
            <a:p>
              <a:pPr algn="just"/>
              <a:r>
                <a:rPr lang="es-MX" sz="1600" b="1" dirty="0">
                  <a:latin typeface="Arial" panose="020B0604020202020204" pitchFamily="34" charset="0"/>
                  <a:ea typeface="Times New Roman" panose="02020603050405020304" pitchFamily="18" charset="0"/>
                  <a:cs typeface="Arial" panose="020B0604020202020204" pitchFamily="34" charset="0"/>
                </a:rPr>
                <a:t>Los hechos históricos en cada periodo no aparecen nítidamente diferenciados y secuenciados, con frecuencia se superponen, dependiendo de los desarrollos sociales y políticos de los distintos países. </a:t>
              </a:r>
              <a:endParaRPr lang="es-MX" sz="1600" b="1" dirty="0">
                <a:latin typeface="Arial" panose="020B0604020202020204" pitchFamily="34" charset="0"/>
                <a:cs typeface="Arial" panose="020B0604020202020204" pitchFamily="34" charset="0"/>
              </a:endParaRPr>
            </a:p>
          </p:txBody>
        </p:sp>
      </p:grpSp>
      <p:sp>
        <p:nvSpPr>
          <p:cNvPr id="4" name="Rectángulo 3"/>
          <p:cNvSpPr/>
          <p:nvPr/>
        </p:nvSpPr>
        <p:spPr>
          <a:xfrm>
            <a:off x="1162643" y="1577713"/>
            <a:ext cx="2649081" cy="941796"/>
          </a:xfrm>
          <a:prstGeom prst="rect">
            <a:avLst/>
          </a:prstGeom>
          <a:solidFill>
            <a:schemeClr val="accent3">
              <a:lumMod val="60000"/>
              <a:lumOff val="40000"/>
            </a:schemeClr>
          </a:solidFill>
        </p:spPr>
        <p:txBody>
          <a:bodyPr wrap="square">
            <a:spAutoFit/>
          </a:bodyPr>
          <a:lstStyle/>
          <a:p>
            <a:pPr algn="ctr">
              <a:lnSpc>
                <a:spcPct val="115000"/>
              </a:lnSpc>
              <a:spcAft>
                <a:spcPts val="1000"/>
              </a:spcAft>
            </a:pPr>
            <a:r>
              <a:rPr lang="es-MX" sz="1600" b="1" dirty="0">
                <a:latin typeface="Arial" panose="020B0604020202020204" pitchFamily="34" charset="0"/>
                <a:ea typeface="Times New Roman" panose="02020603050405020304" pitchFamily="18" charset="0"/>
                <a:cs typeface="Arial" panose="020B0604020202020204" pitchFamily="34" charset="0"/>
              </a:rPr>
              <a:t>Evolución “clásica” de los partidos políticos para el caso inglés</a:t>
            </a:r>
            <a:endParaRPr lang="es-MX"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632345" y="3154042"/>
            <a:ext cx="3709676" cy="1224951"/>
          </a:xfrm>
          <a:prstGeom prst="rect">
            <a:avLst/>
          </a:prstGeom>
        </p:spPr>
        <p:txBody>
          <a:bodyPr wrap="square">
            <a:spAutoFit/>
          </a:bodyPr>
          <a:lstStyle/>
          <a:p>
            <a:pPr algn="ctr">
              <a:lnSpc>
                <a:spcPct val="115000"/>
              </a:lnSpc>
              <a:spcAft>
                <a:spcPts val="1000"/>
              </a:spcAft>
            </a:pPr>
            <a:r>
              <a:rPr lang="es-MX" sz="1600" dirty="0">
                <a:latin typeface="Arial" panose="020B0604020202020204" pitchFamily="34" charset="0"/>
                <a:ea typeface="Times New Roman" panose="02020603050405020304" pitchFamily="18" charset="0"/>
                <a:cs typeface="Arial" panose="020B0604020202020204" pitchFamily="34" charset="0"/>
              </a:rPr>
              <a:t>Fue en </a:t>
            </a:r>
            <a:r>
              <a:rPr lang="es-MX" sz="1600" b="1" dirty="0">
                <a:latin typeface="Arial" panose="020B0604020202020204" pitchFamily="34" charset="0"/>
                <a:ea typeface="Times New Roman" panose="02020603050405020304" pitchFamily="18" charset="0"/>
                <a:cs typeface="Arial" panose="020B0604020202020204" pitchFamily="34" charset="0"/>
              </a:rPr>
              <a:t>Inglaterra</a:t>
            </a:r>
            <a:r>
              <a:rPr lang="es-MX" sz="1600" dirty="0">
                <a:latin typeface="Arial" panose="020B0604020202020204" pitchFamily="34" charset="0"/>
                <a:ea typeface="Times New Roman" panose="02020603050405020304" pitchFamily="18" charset="0"/>
                <a:cs typeface="Arial" panose="020B0604020202020204" pitchFamily="34" charset="0"/>
              </a:rPr>
              <a:t> donde se presentaron las primeras divisiones con dos agrupaciones políticas vinculadas a grupos sociales. </a:t>
            </a:r>
          </a:p>
        </p:txBody>
      </p:sp>
      <p:sp>
        <p:nvSpPr>
          <p:cNvPr id="6" name="Rectángulo 5"/>
          <p:cNvSpPr/>
          <p:nvPr/>
        </p:nvSpPr>
        <p:spPr>
          <a:xfrm>
            <a:off x="482489" y="5441725"/>
            <a:ext cx="1994262" cy="634533"/>
          </a:xfrm>
          <a:prstGeom prst="rect">
            <a:avLst/>
          </a:prstGeom>
          <a:solidFill>
            <a:srgbClr val="B6DF89"/>
          </a:solidFill>
        </p:spPr>
        <p:txBody>
          <a:bodyPr wrap="square">
            <a:spAutoFit/>
          </a:bodyPr>
          <a:lstStyle/>
          <a:p>
            <a:pPr algn="ctr">
              <a:lnSpc>
                <a:spcPct val="115000"/>
              </a:lnSpc>
              <a:spcAft>
                <a:spcPts val="1000"/>
              </a:spcAft>
            </a:pPr>
            <a:r>
              <a:rPr lang="es-MX" sz="1600" b="1" dirty="0">
                <a:latin typeface="Arial" panose="020B0604020202020204" pitchFamily="34" charset="0"/>
                <a:ea typeface="Times New Roman" panose="02020603050405020304" pitchFamily="18" charset="0"/>
                <a:cs typeface="Arial" panose="020B0604020202020204" pitchFamily="34" charset="0"/>
              </a:rPr>
              <a:t>La nobleza (los </a:t>
            </a:r>
            <a:r>
              <a:rPr lang="es-MX" sz="1600" b="1" dirty="0" err="1">
                <a:latin typeface="Arial" panose="020B0604020202020204" pitchFamily="34" charset="0"/>
                <a:ea typeface="Times New Roman" panose="02020603050405020304" pitchFamily="18" charset="0"/>
                <a:cs typeface="Arial" panose="020B0604020202020204" pitchFamily="34" charset="0"/>
              </a:rPr>
              <a:t>torys</a:t>
            </a:r>
            <a:r>
              <a:rPr lang="es-MX" sz="1600" b="1" dirty="0">
                <a:latin typeface="Arial" panose="020B0604020202020204" pitchFamily="34" charset="0"/>
                <a:ea typeface="Times New Roman" panose="02020603050405020304" pitchFamily="18" charset="0"/>
                <a:cs typeface="Arial" panose="020B0604020202020204" pitchFamily="34" charset="0"/>
              </a:rPr>
              <a:t>)</a:t>
            </a:r>
            <a:endParaRPr lang="es-MX"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Rectángulo 6"/>
          <p:cNvSpPr/>
          <p:nvPr/>
        </p:nvSpPr>
        <p:spPr>
          <a:xfrm>
            <a:off x="2623697" y="5423944"/>
            <a:ext cx="1700369" cy="634533"/>
          </a:xfrm>
          <a:prstGeom prst="rect">
            <a:avLst/>
          </a:prstGeom>
          <a:solidFill>
            <a:srgbClr val="B6DF89"/>
          </a:solidFill>
        </p:spPr>
        <p:txBody>
          <a:bodyPr wrap="square">
            <a:spAutoFit/>
          </a:bodyPr>
          <a:lstStyle/>
          <a:p>
            <a:pPr algn="ctr">
              <a:lnSpc>
                <a:spcPct val="115000"/>
              </a:lnSpc>
              <a:spcAft>
                <a:spcPts val="1000"/>
              </a:spcAft>
            </a:pPr>
            <a:r>
              <a:rPr lang="es-MX" sz="1600" b="1" dirty="0">
                <a:latin typeface="Arial" panose="020B0604020202020204" pitchFamily="34" charset="0"/>
                <a:ea typeface="Times New Roman" panose="02020603050405020304" pitchFamily="18" charset="0"/>
                <a:cs typeface="Arial" panose="020B0604020202020204" pitchFamily="34" charset="0"/>
              </a:rPr>
              <a:t>La burguesía (los whigs)</a:t>
            </a:r>
            <a:endParaRPr lang="es-MX"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ectángulo 7"/>
          <p:cNvSpPr/>
          <p:nvPr/>
        </p:nvSpPr>
        <p:spPr>
          <a:xfrm>
            <a:off x="4954256" y="1577713"/>
            <a:ext cx="1752600" cy="410882"/>
          </a:xfrm>
          <a:prstGeom prst="rect">
            <a:avLst/>
          </a:prstGeom>
          <a:solidFill>
            <a:schemeClr val="accent3">
              <a:lumMod val="60000"/>
              <a:lumOff val="40000"/>
            </a:schemeClr>
          </a:solidFill>
          <a:ln>
            <a:solidFill>
              <a:schemeClr val="bg1"/>
            </a:solidFill>
          </a:ln>
        </p:spPr>
        <p:txBody>
          <a:bodyPr wrap="square">
            <a:spAutoFit/>
          </a:bodyPr>
          <a:lstStyle/>
          <a:p>
            <a:pPr algn="ctr">
              <a:lnSpc>
                <a:spcPct val="115000"/>
              </a:lnSpc>
              <a:spcAft>
                <a:spcPts val="1000"/>
              </a:spcAft>
            </a:pPr>
            <a:r>
              <a:rPr lang="es-MX" b="1" dirty="0">
                <a:latin typeface="Arial" panose="020B0604020202020204" pitchFamily="34" charset="0"/>
                <a:ea typeface="Times New Roman" panose="02020603050405020304" pitchFamily="18" charset="0"/>
                <a:cs typeface="Arial" panose="020B0604020202020204" pitchFamily="34" charset="0"/>
              </a:rPr>
              <a:t>Francia</a:t>
            </a:r>
            <a:endParaRPr lang="es-MX" dirty="0">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4849858" y="2519509"/>
            <a:ext cx="1961396" cy="634533"/>
          </a:xfrm>
          <a:prstGeom prst="rect">
            <a:avLst/>
          </a:prstGeom>
          <a:solidFill>
            <a:srgbClr val="B6DF89"/>
          </a:solidFill>
        </p:spPr>
        <p:txBody>
          <a:bodyPr wrap="square">
            <a:spAutoFit/>
          </a:bodyPr>
          <a:lstStyle/>
          <a:p>
            <a:pPr algn="ctr">
              <a:lnSpc>
                <a:spcPct val="115000"/>
              </a:lnSpc>
              <a:spcAft>
                <a:spcPts val="1000"/>
              </a:spcAft>
            </a:pPr>
            <a:r>
              <a:rPr lang="es-MX" sz="1600" b="1" dirty="0">
                <a:latin typeface="Arial" panose="020B0604020202020204" pitchFamily="34" charset="0"/>
                <a:ea typeface="Times New Roman" panose="02020603050405020304" pitchFamily="18" charset="0"/>
                <a:cs typeface="Arial" panose="020B0604020202020204" pitchFamily="34" charset="0"/>
              </a:rPr>
              <a:t>Republicanos y monárquicos </a:t>
            </a:r>
            <a:endParaRPr lang="es-MX"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Rectángulo 9"/>
          <p:cNvSpPr/>
          <p:nvPr/>
        </p:nvSpPr>
        <p:spPr>
          <a:xfrm>
            <a:off x="7470721" y="1536163"/>
            <a:ext cx="1928733" cy="410882"/>
          </a:xfrm>
          <a:prstGeom prst="rect">
            <a:avLst/>
          </a:prstGeom>
          <a:solidFill>
            <a:schemeClr val="accent3">
              <a:lumMod val="60000"/>
              <a:lumOff val="40000"/>
            </a:schemeClr>
          </a:solidFill>
          <a:ln>
            <a:solidFill>
              <a:schemeClr val="bg1"/>
            </a:solidFill>
          </a:ln>
        </p:spPr>
        <p:txBody>
          <a:bodyPr wrap="none">
            <a:spAutoFit/>
          </a:bodyPr>
          <a:lstStyle/>
          <a:p>
            <a:pPr>
              <a:lnSpc>
                <a:spcPct val="115000"/>
              </a:lnSpc>
              <a:spcAft>
                <a:spcPts val="1000"/>
              </a:spcAft>
            </a:pPr>
            <a:r>
              <a:rPr lang="es-MX" b="1" dirty="0">
                <a:latin typeface="Arial" panose="020B0604020202020204" pitchFamily="34" charset="0"/>
                <a:ea typeface="Times New Roman" panose="02020603050405020304" pitchFamily="18" charset="0"/>
                <a:cs typeface="Arial" panose="020B0604020202020204" pitchFamily="34" charset="0"/>
              </a:rPr>
              <a:t>Estados Unidos</a:t>
            </a:r>
            <a:endParaRPr lang="es-MX" dirty="0">
              <a:latin typeface="Arial" panose="020B0604020202020204" pitchFamily="34" charset="0"/>
              <a:ea typeface="Times New Roman" panose="02020603050405020304" pitchFamily="18" charset="0"/>
              <a:cs typeface="Arial" panose="020B0604020202020204" pitchFamily="34" charset="0"/>
            </a:endParaRPr>
          </a:p>
        </p:txBody>
      </p:sp>
      <p:sp>
        <p:nvSpPr>
          <p:cNvPr id="11" name="Rectángulo 10"/>
          <p:cNvSpPr/>
          <p:nvPr/>
        </p:nvSpPr>
        <p:spPr>
          <a:xfrm>
            <a:off x="7470721" y="2444217"/>
            <a:ext cx="1850407" cy="658642"/>
          </a:xfrm>
          <a:prstGeom prst="rect">
            <a:avLst/>
          </a:prstGeom>
          <a:solidFill>
            <a:srgbClr val="B6DF89"/>
          </a:solidFill>
        </p:spPr>
        <p:txBody>
          <a:bodyPr wrap="square">
            <a:spAutoFit/>
          </a:bodyPr>
          <a:lstStyle/>
          <a:p>
            <a:pPr algn="ctr">
              <a:lnSpc>
                <a:spcPct val="115000"/>
              </a:lnSpc>
              <a:spcAft>
                <a:spcPts val="1000"/>
              </a:spcAft>
            </a:pPr>
            <a:r>
              <a:rPr lang="es-MX" sz="1600" b="1" dirty="0">
                <a:latin typeface="Arial" panose="020B0604020202020204" pitchFamily="34" charset="0"/>
                <a:ea typeface="Times New Roman" panose="02020603050405020304" pitchFamily="18" charset="0"/>
                <a:cs typeface="Arial" panose="020B0604020202020204" pitchFamily="34" charset="0"/>
              </a:rPr>
              <a:t>Federalistas y </a:t>
            </a:r>
            <a:r>
              <a:rPr lang="es-MX" sz="1600" b="1" dirty="0" err="1">
                <a:latin typeface="Arial" panose="020B0604020202020204" pitchFamily="34" charset="0"/>
                <a:ea typeface="Times New Roman" panose="02020603050405020304" pitchFamily="18" charset="0"/>
                <a:cs typeface="Arial" panose="020B0604020202020204" pitchFamily="34" charset="0"/>
              </a:rPr>
              <a:t>antifederalistas</a:t>
            </a:r>
            <a:r>
              <a:rPr lang="es-MX" sz="1600" b="1"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12" name="Rectángulo 11"/>
          <p:cNvSpPr/>
          <p:nvPr/>
        </p:nvSpPr>
        <p:spPr>
          <a:xfrm>
            <a:off x="10501627" y="1577713"/>
            <a:ext cx="966931" cy="369332"/>
          </a:xfrm>
          <a:prstGeom prst="rect">
            <a:avLst/>
          </a:prstGeom>
          <a:solidFill>
            <a:schemeClr val="accent3">
              <a:lumMod val="60000"/>
              <a:lumOff val="40000"/>
            </a:schemeClr>
          </a:solidFill>
          <a:ln>
            <a:solidFill>
              <a:schemeClr val="bg1"/>
            </a:solidFill>
          </a:ln>
        </p:spPr>
        <p:txBody>
          <a:bodyPr wrap="none">
            <a:spAutoFit/>
          </a:bodyPr>
          <a:lstStyle/>
          <a:p>
            <a:r>
              <a:rPr lang="es-MX" b="1" dirty="0">
                <a:latin typeface="Arial" panose="020B0604020202020204" pitchFamily="34" charset="0"/>
                <a:ea typeface="Times New Roman" panose="02020603050405020304" pitchFamily="18" charset="0"/>
                <a:cs typeface="Arial" panose="020B0604020202020204" pitchFamily="34" charset="0"/>
              </a:rPr>
              <a:t>México</a:t>
            </a:r>
            <a:endParaRPr lang="es-MX" dirty="0">
              <a:latin typeface="Arial" panose="020B0604020202020204" pitchFamily="34" charset="0"/>
              <a:cs typeface="Arial" panose="020B0604020202020204" pitchFamily="34" charset="0"/>
            </a:endParaRPr>
          </a:p>
        </p:txBody>
      </p:sp>
      <p:sp>
        <p:nvSpPr>
          <p:cNvPr id="13" name="Rectángulo 12"/>
          <p:cNvSpPr/>
          <p:nvPr/>
        </p:nvSpPr>
        <p:spPr>
          <a:xfrm>
            <a:off x="9637010" y="2481150"/>
            <a:ext cx="2263637" cy="584775"/>
          </a:xfrm>
          <a:prstGeom prst="rect">
            <a:avLst/>
          </a:prstGeom>
          <a:solidFill>
            <a:srgbClr val="B6DF89"/>
          </a:solidFill>
        </p:spPr>
        <p:txBody>
          <a:bodyPr wrap="square">
            <a:spAutoFit/>
          </a:bodyPr>
          <a:lstStyle/>
          <a:p>
            <a:pPr algn="ctr"/>
            <a:r>
              <a:rPr lang="es-MX" sz="1600" b="1" dirty="0">
                <a:latin typeface="Arial" panose="020B0604020202020204" pitchFamily="34" charset="0"/>
                <a:ea typeface="Times New Roman" panose="02020603050405020304" pitchFamily="18" charset="0"/>
                <a:cs typeface="Arial" panose="020B0604020202020204" pitchFamily="34" charset="0"/>
              </a:rPr>
              <a:t>Entre liberales y conservadores </a:t>
            </a:r>
            <a:endParaRPr lang="es-MX" sz="1600" dirty="0">
              <a:latin typeface="Arial" panose="020B0604020202020204" pitchFamily="34" charset="0"/>
              <a:cs typeface="Arial" panose="020B0604020202020204" pitchFamily="34" charset="0"/>
            </a:endParaRPr>
          </a:p>
        </p:txBody>
      </p:sp>
      <p:sp>
        <p:nvSpPr>
          <p:cNvPr id="14" name="Flecha abajo 13"/>
          <p:cNvSpPr/>
          <p:nvPr/>
        </p:nvSpPr>
        <p:spPr>
          <a:xfrm>
            <a:off x="5608679" y="2048611"/>
            <a:ext cx="443753" cy="470898"/>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abajo 14"/>
          <p:cNvSpPr/>
          <p:nvPr/>
        </p:nvSpPr>
        <p:spPr>
          <a:xfrm>
            <a:off x="8174047" y="1988595"/>
            <a:ext cx="443753" cy="470898"/>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abajo 15"/>
          <p:cNvSpPr/>
          <p:nvPr/>
        </p:nvSpPr>
        <p:spPr>
          <a:xfrm>
            <a:off x="10739415" y="2021390"/>
            <a:ext cx="443753" cy="470898"/>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bajo 16"/>
          <p:cNvSpPr/>
          <p:nvPr/>
        </p:nvSpPr>
        <p:spPr>
          <a:xfrm>
            <a:off x="2254874" y="2576638"/>
            <a:ext cx="443753" cy="470898"/>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9" name="Conector angular 18"/>
          <p:cNvCxnSpPr>
            <a:stCxn id="5" idx="2"/>
            <a:endCxn id="7" idx="0"/>
          </p:cNvCxnSpPr>
          <p:nvPr/>
        </p:nvCxnSpPr>
        <p:spPr>
          <a:xfrm rot="16200000" flipH="1">
            <a:off x="2458057" y="4408118"/>
            <a:ext cx="1044951" cy="986699"/>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5" idx="2"/>
            <a:endCxn id="6" idx="0"/>
          </p:cNvCxnSpPr>
          <p:nvPr/>
        </p:nvCxnSpPr>
        <p:spPr>
          <a:xfrm rot="5400000">
            <a:off x="1452036" y="4406578"/>
            <a:ext cx="1062732" cy="1007563"/>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080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02257" y="1352187"/>
            <a:ext cx="6700350" cy="1339469"/>
          </a:xfrm>
          <a:prstGeom prst="rect">
            <a:avLst/>
          </a:prstGeom>
          <a:ln w="76200">
            <a:solidFill>
              <a:srgbClr val="92D050"/>
            </a:solidFill>
          </a:ln>
        </p:spPr>
        <p:txBody>
          <a:bodyPr wrap="square">
            <a:spAutoFit/>
          </a:bodyPr>
          <a:lstStyle/>
          <a:p>
            <a:pPr algn="just">
              <a:lnSpc>
                <a:spcPct val="115000"/>
              </a:lnSpc>
              <a:spcAft>
                <a:spcPts val="1000"/>
              </a:spcAft>
            </a:pPr>
            <a:r>
              <a:rPr lang="es-MX" dirty="0">
                <a:latin typeface="Arial" panose="020B0604020202020204" pitchFamily="34" charset="0"/>
                <a:ea typeface="Times New Roman" panose="02020603050405020304" pitchFamily="18" charset="0"/>
                <a:cs typeface="Arial" panose="020B0604020202020204" pitchFamily="34" charset="0"/>
              </a:rPr>
              <a:t>Concepto de Partido político: Cualquier asociación permanente de personas que comparten una misma ideología y que buscan participar en el poder político o conquistarlo, presentándose reiteradamente en los procesos electorales. </a:t>
            </a:r>
          </a:p>
        </p:txBody>
      </p:sp>
      <p:sp>
        <p:nvSpPr>
          <p:cNvPr id="4" name="CuadroTexto 3"/>
          <p:cNvSpPr txBox="1"/>
          <p:nvPr/>
        </p:nvSpPr>
        <p:spPr>
          <a:xfrm>
            <a:off x="4234531" y="417926"/>
            <a:ext cx="3942663" cy="584775"/>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latin typeface="Arial Narrow" panose="020B0606020202030204" pitchFamily="34" charset="0"/>
              </a:rPr>
              <a:t>Sistema de Partidos</a:t>
            </a:r>
          </a:p>
        </p:txBody>
      </p:sp>
      <p:sp>
        <p:nvSpPr>
          <p:cNvPr id="5" name="Rectángulo 4"/>
          <p:cNvSpPr/>
          <p:nvPr/>
        </p:nvSpPr>
        <p:spPr>
          <a:xfrm>
            <a:off x="3790240" y="3166398"/>
            <a:ext cx="4831246" cy="410882"/>
          </a:xfrm>
          <a:prstGeom prst="rect">
            <a:avLst/>
          </a:prstGeom>
        </p:spPr>
        <p:txBody>
          <a:bodyPr wrap="square">
            <a:spAutoFit/>
          </a:bodyPr>
          <a:lstStyle/>
          <a:p>
            <a:pPr algn="just">
              <a:lnSpc>
                <a:spcPct val="115000"/>
              </a:lnSpc>
              <a:spcAft>
                <a:spcPts val="1000"/>
              </a:spcAft>
            </a:pPr>
            <a:r>
              <a:rPr lang="es-MX" dirty="0">
                <a:latin typeface="Arial" panose="020B0604020202020204" pitchFamily="34" charset="0"/>
                <a:ea typeface="Times New Roman" panose="02020603050405020304" pitchFamily="18" charset="0"/>
                <a:cs typeface="Arial" panose="020B0604020202020204" pitchFamily="34" charset="0"/>
              </a:rPr>
              <a:t>Evolución histórica, los partidos eran vistos:</a:t>
            </a:r>
          </a:p>
        </p:txBody>
      </p:sp>
      <p:sp>
        <p:nvSpPr>
          <p:cNvPr id="6" name="Rectángulo 5"/>
          <p:cNvSpPr/>
          <p:nvPr/>
        </p:nvSpPr>
        <p:spPr>
          <a:xfrm>
            <a:off x="3580011" y="4115241"/>
            <a:ext cx="2387611" cy="383823"/>
          </a:xfrm>
          <a:prstGeom prst="rect">
            <a:avLst/>
          </a:prstGeom>
          <a:solidFill>
            <a:schemeClr val="accent6">
              <a:lumMod val="40000"/>
              <a:lumOff val="60000"/>
            </a:schemeClr>
          </a:solidFill>
        </p:spPr>
        <p:txBody>
          <a:bodyPr wrap="square">
            <a:spAutoFit/>
          </a:bodyPr>
          <a:lstStyle/>
          <a:p>
            <a:pPr algn="just">
              <a:lnSpc>
                <a:spcPct val="115000"/>
              </a:lnSpc>
              <a:spcAft>
                <a:spcPts val="1000"/>
              </a:spcAft>
            </a:pPr>
            <a:r>
              <a:rPr lang="es-MX" dirty="0">
                <a:latin typeface="Arial" panose="020B0604020202020204" pitchFamily="34" charset="0"/>
                <a:ea typeface="Times New Roman" panose="02020603050405020304" pitchFamily="18" charset="0"/>
                <a:cs typeface="Arial" panose="020B0604020202020204" pitchFamily="34" charset="0"/>
              </a:rPr>
              <a:t>Como facciones </a:t>
            </a:r>
          </a:p>
        </p:txBody>
      </p:sp>
      <p:sp>
        <p:nvSpPr>
          <p:cNvPr id="3" name="Rectángulo 2"/>
          <p:cNvSpPr/>
          <p:nvPr/>
        </p:nvSpPr>
        <p:spPr>
          <a:xfrm>
            <a:off x="3568001" y="4573361"/>
            <a:ext cx="2987040" cy="383823"/>
          </a:xfrm>
          <a:prstGeom prst="rect">
            <a:avLst/>
          </a:prstGeom>
          <a:solidFill>
            <a:schemeClr val="accent2">
              <a:lumMod val="40000"/>
              <a:lumOff val="60000"/>
            </a:schemeClr>
          </a:solidFill>
        </p:spPr>
        <p:txBody>
          <a:bodyPr wrap="square">
            <a:spAutoFit/>
          </a:bodyPr>
          <a:lstStyle/>
          <a:p>
            <a:pPr algn="just">
              <a:lnSpc>
                <a:spcPct val="115000"/>
              </a:lnSpc>
              <a:spcAft>
                <a:spcPts val="1000"/>
              </a:spcAft>
            </a:pPr>
            <a:r>
              <a:rPr lang="es-MX" dirty="0">
                <a:latin typeface="Arial" panose="020B0604020202020204" pitchFamily="34" charset="0"/>
                <a:ea typeface="Times New Roman" panose="02020603050405020304" pitchFamily="18" charset="0"/>
                <a:cs typeface="Arial" panose="020B0604020202020204" pitchFamily="34" charset="0"/>
              </a:rPr>
              <a:t>Como males necesarios </a:t>
            </a:r>
          </a:p>
        </p:txBody>
      </p:sp>
      <p:sp>
        <p:nvSpPr>
          <p:cNvPr id="7" name="Rectángulo 6"/>
          <p:cNvSpPr/>
          <p:nvPr/>
        </p:nvSpPr>
        <p:spPr>
          <a:xfrm>
            <a:off x="3568000" y="5151944"/>
            <a:ext cx="5642501" cy="383823"/>
          </a:xfrm>
          <a:prstGeom prst="rect">
            <a:avLst/>
          </a:prstGeom>
          <a:solidFill>
            <a:schemeClr val="accent4">
              <a:lumMod val="40000"/>
              <a:lumOff val="60000"/>
            </a:schemeClr>
          </a:solidFill>
        </p:spPr>
        <p:txBody>
          <a:bodyPr wrap="square">
            <a:spAutoFit/>
          </a:bodyPr>
          <a:lstStyle/>
          <a:p>
            <a:pPr algn="just">
              <a:lnSpc>
                <a:spcPct val="115000"/>
              </a:lnSpc>
              <a:spcAft>
                <a:spcPts val="1000"/>
              </a:spcAft>
            </a:pPr>
            <a:r>
              <a:rPr lang="es-MX" dirty="0">
                <a:latin typeface="Arial" panose="020B0604020202020204" pitchFamily="34" charset="0"/>
                <a:ea typeface="Times New Roman" panose="02020603050405020304" pitchFamily="18" charset="0"/>
                <a:cs typeface="Arial" panose="020B0604020202020204" pitchFamily="34" charset="0"/>
              </a:rPr>
              <a:t>Tuvieron un proceso de legitimación y aceptación </a:t>
            </a:r>
          </a:p>
        </p:txBody>
      </p:sp>
      <p:sp>
        <p:nvSpPr>
          <p:cNvPr id="8" name="Rectángulo 7"/>
          <p:cNvSpPr/>
          <p:nvPr/>
        </p:nvSpPr>
        <p:spPr>
          <a:xfrm>
            <a:off x="3580012" y="5684360"/>
            <a:ext cx="5559374" cy="383823"/>
          </a:xfrm>
          <a:prstGeom prst="rect">
            <a:avLst/>
          </a:prstGeom>
          <a:solidFill>
            <a:schemeClr val="accent1">
              <a:lumMod val="40000"/>
              <a:lumOff val="60000"/>
            </a:schemeClr>
          </a:solidFill>
        </p:spPr>
        <p:txBody>
          <a:bodyPr wrap="square">
            <a:spAutoFit/>
          </a:bodyPr>
          <a:lstStyle/>
          <a:p>
            <a:pPr algn="just">
              <a:lnSpc>
                <a:spcPct val="115000"/>
              </a:lnSpc>
              <a:spcAft>
                <a:spcPts val="1000"/>
              </a:spcAft>
            </a:pPr>
            <a:r>
              <a:rPr lang="es-MX" dirty="0">
                <a:latin typeface="Arial" panose="020B0604020202020204" pitchFamily="34" charset="0"/>
                <a:ea typeface="Times New Roman" panose="02020603050405020304" pitchFamily="18" charset="0"/>
                <a:cs typeface="Arial" panose="020B0604020202020204" pitchFamily="34" charset="0"/>
              </a:rPr>
              <a:t>Fueron incluidos en el régimen jurídico </a:t>
            </a:r>
          </a:p>
        </p:txBody>
      </p:sp>
      <p:sp>
        <p:nvSpPr>
          <p:cNvPr id="9" name="Rectángulo 8"/>
          <p:cNvSpPr/>
          <p:nvPr/>
        </p:nvSpPr>
        <p:spPr>
          <a:xfrm>
            <a:off x="3580012" y="6182381"/>
            <a:ext cx="4070345" cy="383823"/>
          </a:xfrm>
          <a:prstGeom prst="rect">
            <a:avLst/>
          </a:prstGeom>
          <a:solidFill>
            <a:schemeClr val="bg1">
              <a:lumMod val="85000"/>
            </a:schemeClr>
          </a:solidFill>
        </p:spPr>
        <p:txBody>
          <a:bodyPr wrap="none">
            <a:spAutoFit/>
          </a:bodyPr>
          <a:lstStyle/>
          <a:p>
            <a:pPr algn="just">
              <a:lnSpc>
                <a:spcPct val="115000"/>
              </a:lnSpc>
              <a:spcAft>
                <a:spcPts val="1000"/>
              </a:spcAft>
            </a:pPr>
            <a:r>
              <a:rPr lang="es-MX" dirty="0">
                <a:latin typeface="Arial" panose="020B0604020202020204" pitchFamily="34" charset="0"/>
                <a:ea typeface="Times New Roman" panose="02020603050405020304" pitchFamily="18" charset="0"/>
                <a:cs typeface="Arial" panose="020B0604020202020204" pitchFamily="34" charset="0"/>
              </a:rPr>
              <a:t>Por último fueron constitucionalizados</a:t>
            </a:r>
          </a:p>
        </p:txBody>
      </p:sp>
      <p:cxnSp>
        <p:nvCxnSpPr>
          <p:cNvPr id="11" name="Conector angular 10"/>
          <p:cNvCxnSpPr>
            <a:stCxn id="5" idx="2"/>
            <a:endCxn id="6" idx="1"/>
          </p:cNvCxnSpPr>
          <p:nvPr/>
        </p:nvCxnSpPr>
        <p:spPr>
          <a:xfrm rot="5400000">
            <a:off x="4528001" y="2629290"/>
            <a:ext cx="729873" cy="2625852"/>
          </a:xfrm>
          <a:prstGeom prst="bentConnector4">
            <a:avLst>
              <a:gd name="adj1" fmla="val 36853"/>
              <a:gd name="adj2" fmla="val 10870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p:cNvCxnSpPr>
            <a:stCxn id="5" idx="2"/>
            <a:endCxn id="3" idx="1"/>
          </p:cNvCxnSpPr>
          <p:nvPr/>
        </p:nvCxnSpPr>
        <p:spPr>
          <a:xfrm rot="5400000">
            <a:off x="4292936" y="2852345"/>
            <a:ext cx="1187993" cy="2637862"/>
          </a:xfrm>
          <a:prstGeom prst="bentConnector4">
            <a:avLst>
              <a:gd name="adj1" fmla="val 22330"/>
              <a:gd name="adj2" fmla="val 1086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p:cNvCxnSpPr>
            <a:stCxn id="5" idx="2"/>
            <a:endCxn id="7" idx="1"/>
          </p:cNvCxnSpPr>
          <p:nvPr/>
        </p:nvCxnSpPr>
        <p:spPr>
          <a:xfrm rot="5400000">
            <a:off x="4003644" y="3141637"/>
            <a:ext cx="1766576" cy="2637863"/>
          </a:xfrm>
          <a:prstGeom prst="bentConnector4">
            <a:avLst>
              <a:gd name="adj1" fmla="val 15393"/>
              <a:gd name="adj2" fmla="val 1086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5" idx="2"/>
            <a:endCxn id="8" idx="1"/>
          </p:cNvCxnSpPr>
          <p:nvPr/>
        </p:nvCxnSpPr>
        <p:spPr>
          <a:xfrm rot="5400000">
            <a:off x="3743442" y="3413851"/>
            <a:ext cx="2298992" cy="2625851"/>
          </a:xfrm>
          <a:prstGeom prst="bentConnector4">
            <a:avLst>
              <a:gd name="adj1" fmla="val 11837"/>
              <a:gd name="adj2" fmla="val 10902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p:cNvCxnSpPr>
            <a:stCxn id="5" idx="2"/>
            <a:endCxn id="9" idx="1"/>
          </p:cNvCxnSpPr>
          <p:nvPr/>
        </p:nvCxnSpPr>
        <p:spPr>
          <a:xfrm rot="5400000">
            <a:off x="3494432" y="3662861"/>
            <a:ext cx="2797013" cy="2625851"/>
          </a:xfrm>
          <a:prstGeom prst="bentConnector4">
            <a:avLst>
              <a:gd name="adj1" fmla="val 9419"/>
              <a:gd name="adj2" fmla="val 10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52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F708E9-5FC5-4815-B0AA-58D9696A9A74}"/>
              </a:ext>
            </a:extLst>
          </p:cNvPr>
          <p:cNvSpPr>
            <a:spLocks noGrp="1"/>
          </p:cNvSpPr>
          <p:nvPr>
            <p:ph type="title"/>
          </p:nvPr>
        </p:nvSpPr>
        <p:spPr/>
        <p:txBody>
          <a:bodyPr/>
          <a:lstStyle/>
          <a:p>
            <a:r>
              <a:rPr lang="es-ES" dirty="0"/>
              <a:t>En Contexto </a:t>
            </a:r>
            <a:endParaRPr lang="es-MX" dirty="0"/>
          </a:p>
        </p:txBody>
      </p:sp>
      <p:sp>
        <p:nvSpPr>
          <p:cNvPr id="3" name="Marcador de contenido 2">
            <a:extLst>
              <a:ext uri="{FF2B5EF4-FFF2-40B4-BE49-F238E27FC236}">
                <a16:creationId xmlns:a16="http://schemas.microsoft.com/office/drawing/2014/main" id="{3B0714CD-3F58-4710-9776-FDEE468C5545}"/>
              </a:ext>
            </a:extLst>
          </p:cNvPr>
          <p:cNvSpPr>
            <a:spLocks noGrp="1"/>
          </p:cNvSpPr>
          <p:nvPr>
            <p:ph idx="1"/>
          </p:nvPr>
        </p:nvSpPr>
        <p:spPr>
          <a:xfrm>
            <a:off x="1734671" y="1640541"/>
            <a:ext cx="9769941" cy="4270681"/>
          </a:xfrm>
        </p:spPr>
        <p:txBody>
          <a:bodyPr>
            <a:normAutofit/>
          </a:bodyPr>
          <a:lstStyle/>
          <a:p>
            <a:pPr algn="just"/>
            <a:r>
              <a:rPr lang="es-ES" sz="2000" dirty="0"/>
              <a:t>La importancia de las elecciones periódicas, pacificas para elegir a los representantes populares, es producto de grandes pugnas y enormes logros que se puede encontrar desde las ideas que fueron construyendo en la historia de la humanidad de las diversas formas para legitimar el poder.</a:t>
            </a:r>
          </a:p>
          <a:p>
            <a:pPr algn="just"/>
            <a:endParaRPr lang="es-ES" sz="2000" dirty="0"/>
          </a:p>
          <a:p>
            <a:r>
              <a:rPr lang="es-ES" sz="2000" dirty="0"/>
              <a:t>Desde la concepción absolutista </a:t>
            </a:r>
          </a:p>
          <a:p>
            <a:endParaRPr lang="es-ES" sz="2000" dirty="0"/>
          </a:p>
          <a:p>
            <a:r>
              <a:rPr lang="es-ES" sz="2000" dirty="0"/>
              <a:t>Hasta las teorías modernas del origen del poder público y su distribución </a:t>
            </a:r>
          </a:p>
        </p:txBody>
      </p:sp>
      <p:sp>
        <p:nvSpPr>
          <p:cNvPr id="6" name="Marcador de número de diapositiva 5">
            <a:extLst>
              <a:ext uri="{FF2B5EF4-FFF2-40B4-BE49-F238E27FC236}">
                <a16:creationId xmlns:a16="http://schemas.microsoft.com/office/drawing/2014/main" id="{47AECA83-463B-4D3A-A367-8981B423A811}"/>
              </a:ext>
            </a:extLst>
          </p:cNvPr>
          <p:cNvSpPr>
            <a:spLocks noGrp="1"/>
          </p:cNvSpPr>
          <p:nvPr>
            <p:ph type="sldNum" sz="quarter" idx="12"/>
          </p:nvPr>
        </p:nvSpPr>
        <p:spPr/>
        <p:txBody>
          <a:bodyPr/>
          <a:lstStyle/>
          <a:p>
            <a:fld id="{7F435081-CFB1-4999-ABED-67D2EC110076}" type="slidenum">
              <a:rPr lang="es-MX" smtClean="0"/>
              <a:t>5</a:t>
            </a:fld>
            <a:endParaRPr lang="es-MX"/>
          </a:p>
        </p:txBody>
      </p:sp>
    </p:spTree>
    <p:extLst>
      <p:ext uri="{BB962C8B-B14F-4D97-AF65-F5344CB8AC3E}">
        <p14:creationId xmlns:p14="http://schemas.microsoft.com/office/powerpoint/2010/main" val="3301288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1223" y="1332889"/>
            <a:ext cx="2124892" cy="410882"/>
          </a:xfrm>
          <a:prstGeom prst="rect">
            <a:avLst/>
          </a:prstGeom>
        </p:spPr>
        <p:txBody>
          <a:bodyPr wrap="square">
            <a:spAutoFit/>
          </a:bodyPr>
          <a:lstStyle/>
          <a:p>
            <a:pPr>
              <a:lnSpc>
                <a:spcPct val="115000"/>
              </a:lnSpc>
              <a:spcAft>
                <a:spcPts val="1000"/>
              </a:spcAft>
            </a:pPr>
            <a:r>
              <a:rPr lang="es-MX" b="1" dirty="0">
                <a:latin typeface="Arial" panose="020B0604020202020204" pitchFamily="34" charset="0"/>
                <a:ea typeface="Times New Roman" panose="02020603050405020304" pitchFamily="18" charset="0"/>
                <a:cs typeface="Arial" panose="020B0604020202020204" pitchFamily="34" charset="0"/>
              </a:rPr>
              <a:t>Tipos de partido:</a:t>
            </a:r>
            <a:endParaRPr lang="es-MX" dirty="0">
              <a:latin typeface="Arial" panose="020B0604020202020204" pitchFamily="34" charset="0"/>
              <a:ea typeface="Times New Roman" panose="02020603050405020304" pitchFamily="18" charset="0"/>
              <a:cs typeface="Arial" panose="020B0604020202020204" pitchFamily="34" charset="0"/>
            </a:endParaRPr>
          </a:p>
        </p:txBody>
      </p:sp>
      <p:sp>
        <p:nvSpPr>
          <p:cNvPr id="3" name="CuadroTexto 2"/>
          <p:cNvSpPr txBox="1"/>
          <p:nvPr/>
        </p:nvSpPr>
        <p:spPr>
          <a:xfrm>
            <a:off x="4328997" y="515618"/>
            <a:ext cx="4277918" cy="584775"/>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latin typeface="Arial Narrow" panose="020B0606020202030204" pitchFamily="34" charset="0"/>
              </a:rPr>
              <a:t>Sistema de Partidos</a:t>
            </a:r>
          </a:p>
        </p:txBody>
      </p:sp>
      <p:sp>
        <p:nvSpPr>
          <p:cNvPr id="4" name="Rectángulo 3"/>
          <p:cNvSpPr/>
          <p:nvPr/>
        </p:nvSpPr>
        <p:spPr>
          <a:xfrm>
            <a:off x="1127760" y="2056344"/>
            <a:ext cx="6537792" cy="7294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15000"/>
              </a:lnSpc>
              <a:spcAft>
                <a:spcPts val="1000"/>
              </a:spcAft>
            </a:pPr>
            <a:r>
              <a:rPr lang="es-MX" b="1" dirty="0">
                <a:latin typeface="Arial" panose="020B0604020202020204" pitchFamily="34" charset="0"/>
                <a:ea typeface="Times New Roman" panose="02020603050405020304" pitchFamily="18" charset="0"/>
                <a:cs typeface="Arial" panose="020B0604020202020204" pitchFamily="34" charset="0"/>
              </a:rPr>
              <a:t>De cuadros: </a:t>
            </a:r>
            <a:r>
              <a:rPr lang="es-MX" dirty="0">
                <a:latin typeface="Arial" panose="020B0604020202020204" pitchFamily="34" charset="0"/>
                <a:ea typeface="Times New Roman" panose="02020603050405020304" pitchFamily="18" charset="0"/>
                <a:cs typeface="Arial" panose="020B0604020202020204" pitchFamily="34" charset="0"/>
              </a:rPr>
              <a:t>fundados por notables, comités pequeños (unos conservadores y otros liberales). Sólo ellos votaban. </a:t>
            </a:r>
          </a:p>
        </p:txBody>
      </p:sp>
      <p:sp>
        <p:nvSpPr>
          <p:cNvPr id="5" name="Rectángulo 4"/>
          <p:cNvSpPr/>
          <p:nvPr/>
        </p:nvSpPr>
        <p:spPr>
          <a:xfrm>
            <a:off x="1127760" y="3098347"/>
            <a:ext cx="6537792" cy="104797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1000"/>
              </a:spcAft>
            </a:pPr>
            <a:r>
              <a:rPr lang="es-MX" b="1" dirty="0">
                <a:latin typeface="Arial" panose="020B0604020202020204" pitchFamily="34" charset="0"/>
                <a:ea typeface="Times New Roman" panose="02020603050405020304" pitchFamily="18" charset="0"/>
                <a:cs typeface="Arial" panose="020B0604020202020204" pitchFamily="34" charset="0"/>
              </a:rPr>
              <a:t>De masas: </a:t>
            </a:r>
            <a:r>
              <a:rPr lang="es-MX" dirty="0">
                <a:latin typeface="Arial" panose="020B0604020202020204" pitchFamily="34" charset="0"/>
                <a:ea typeface="Times New Roman" panose="02020603050405020304" pitchFamily="18" charset="0"/>
                <a:cs typeface="Arial" panose="020B0604020202020204" pitchFamily="34" charset="0"/>
              </a:rPr>
              <a:t>surgen después de la extensión del sufragio. Tienen un gran número de miembros y vínculos con otras organizaciones sociales. </a:t>
            </a:r>
          </a:p>
        </p:txBody>
      </p:sp>
      <p:sp>
        <p:nvSpPr>
          <p:cNvPr id="6" name="Rectángulo 5"/>
          <p:cNvSpPr/>
          <p:nvPr/>
        </p:nvSpPr>
        <p:spPr>
          <a:xfrm>
            <a:off x="1127760" y="4300722"/>
            <a:ext cx="6537792"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1000"/>
              </a:spcAft>
            </a:pPr>
            <a:r>
              <a:rPr lang="es-MX" b="1" dirty="0">
                <a:latin typeface="Arial" panose="020B0604020202020204" pitchFamily="34" charset="0"/>
                <a:ea typeface="Times New Roman" panose="02020603050405020304" pitchFamily="18" charset="0"/>
                <a:cs typeface="Arial" panose="020B0604020202020204" pitchFamily="34" charset="0"/>
              </a:rPr>
              <a:t>De militantes: </a:t>
            </a:r>
            <a:r>
              <a:rPr lang="es-MX" dirty="0">
                <a:latin typeface="Arial" panose="020B0604020202020204" pitchFamily="34" charset="0"/>
                <a:ea typeface="Times New Roman" panose="02020603050405020304" pitchFamily="18" charset="0"/>
                <a:cs typeface="Arial" panose="020B0604020202020204" pitchFamily="34" charset="0"/>
              </a:rPr>
              <a:t>fieles, partido de élites, menor que los de masas y mayor que los de cuadros. </a:t>
            </a:r>
          </a:p>
        </p:txBody>
      </p:sp>
      <p:sp>
        <p:nvSpPr>
          <p:cNvPr id="7" name="Rectángulo 6"/>
          <p:cNvSpPr/>
          <p:nvPr/>
        </p:nvSpPr>
        <p:spPr>
          <a:xfrm>
            <a:off x="1127761" y="5282451"/>
            <a:ext cx="6537792" cy="1047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1000"/>
              </a:spcAft>
            </a:pPr>
            <a:r>
              <a:rPr lang="es-MX" b="1" dirty="0">
                <a:latin typeface="Arial" panose="020B0604020202020204" pitchFamily="34" charset="0"/>
                <a:ea typeface="Times New Roman" panose="02020603050405020304" pitchFamily="18" charset="0"/>
                <a:cs typeface="Arial" panose="020B0604020202020204" pitchFamily="34" charset="0"/>
              </a:rPr>
              <a:t>Profesionales electorales: </a:t>
            </a:r>
            <a:r>
              <a:rPr lang="es-MX" dirty="0">
                <a:latin typeface="Arial" panose="020B0604020202020204" pitchFamily="34" charset="0"/>
                <a:ea typeface="Times New Roman" panose="02020603050405020304" pitchFamily="18" charset="0"/>
                <a:cs typeface="Arial" panose="020B0604020202020204" pitchFamily="34" charset="0"/>
              </a:rPr>
              <a:t>mayor atención al electorado, que a sus afiliados. Expertos en campañas electorales. Su objetivo atrapar todos los votos para ganar elecciones.</a:t>
            </a:r>
          </a:p>
        </p:txBody>
      </p:sp>
      <p:pic>
        <p:nvPicPr>
          <p:cNvPr id="7172" name="Picture 4" descr="Historia y tipos de Partidos Políticos | De Política 2.0 y otros demonios"/>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3221" y="2056344"/>
            <a:ext cx="3833957" cy="287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47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93865" y="398052"/>
            <a:ext cx="4277918" cy="584775"/>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latin typeface="Arial Narrow" panose="020B0606020202030204" pitchFamily="34" charset="0"/>
              </a:rPr>
              <a:t>Sistema de Partidos</a:t>
            </a:r>
          </a:p>
        </p:txBody>
      </p:sp>
      <p:sp>
        <p:nvSpPr>
          <p:cNvPr id="3" name="CuadroTexto 2"/>
          <p:cNvSpPr txBox="1"/>
          <p:nvPr/>
        </p:nvSpPr>
        <p:spPr>
          <a:xfrm>
            <a:off x="918753" y="1215344"/>
            <a:ext cx="10132423" cy="646331"/>
          </a:xfrm>
          <a:prstGeom prst="rect">
            <a:avLst/>
          </a:prstGeom>
          <a:solidFill>
            <a:schemeClr val="bg1"/>
          </a:solidFill>
          <a:ln w="76200">
            <a:solidFill>
              <a:schemeClr val="accent4">
                <a:lumMod val="75000"/>
              </a:schemeClr>
            </a:solidFill>
          </a:ln>
        </p:spPr>
        <p:txBody>
          <a:bodyPr wrap="square" rtlCol="0">
            <a:spAutoFit/>
          </a:bodyPr>
          <a:lstStyle/>
          <a:p>
            <a:pPr algn="just"/>
            <a:r>
              <a:rPr lang="es-MX" dirty="0">
                <a:latin typeface="Arial" panose="020B0604020202020204" pitchFamily="34" charset="0"/>
                <a:cs typeface="Arial" panose="020B0604020202020204" pitchFamily="34" charset="0"/>
              </a:rPr>
              <a:t>Es el espacio de competencia con reglas legítimas entre los partidos políticos, orientado hacia la obtención y el ejercicio del poder político.</a:t>
            </a:r>
          </a:p>
        </p:txBody>
      </p:sp>
      <p:sp>
        <p:nvSpPr>
          <p:cNvPr id="4" name="CuadroTexto 3"/>
          <p:cNvSpPr txBox="1"/>
          <p:nvPr/>
        </p:nvSpPr>
        <p:spPr>
          <a:xfrm>
            <a:off x="918753" y="2067068"/>
            <a:ext cx="3605348"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Sus principales funciones son:</a:t>
            </a:r>
          </a:p>
        </p:txBody>
      </p:sp>
      <p:sp>
        <p:nvSpPr>
          <p:cNvPr id="5" name="Rectángulo 4"/>
          <p:cNvSpPr/>
          <p:nvPr/>
        </p:nvSpPr>
        <p:spPr>
          <a:xfrm>
            <a:off x="1902151" y="2655355"/>
            <a:ext cx="8264434" cy="1200329"/>
          </a:xfrm>
          <a:prstGeom prst="rect">
            <a:avLst/>
          </a:prstGeom>
          <a:solidFill>
            <a:schemeClr val="accent5">
              <a:lumMod val="40000"/>
              <a:lumOff val="60000"/>
            </a:schemeClr>
          </a:solidFill>
        </p:spPr>
        <p:txBody>
          <a:bodyPr wrap="square">
            <a:spAutoFit/>
          </a:bodyPr>
          <a:lstStyle/>
          <a:p>
            <a:pPr marL="342900" indent="-342900" algn="just">
              <a:buAutoNum type="arabicParenR"/>
            </a:pPr>
            <a:r>
              <a:rPr lang="es-MX" dirty="0">
                <a:latin typeface="Arial" panose="020B0604020202020204" pitchFamily="34" charset="0"/>
                <a:cs typeface="Arial" panose="020B0604020202020204" pitchFamily="34" charset="0"/>
              </a:rPr>
              <a:t>Contrastar opciones políticas entre los partidos,</a:t>
            </a:r>
          </a:p>
          <a:p>
            <a:pPr marL="342900" indent="-342900" algn="just">
              <a:buAutoNum type="arabicParenR"/>
            </a:pPr>
            <a:r>
              <a:rPr lang="es-MX" dirty="0">
                <a:latin typeface="Arial" panose="020B0604020202020204" pitchFamily="34" charset="0"/>
                <a:cs typeface="Arial" panose="020B0604020202020204" pitchFamily="34" charset="0"/>
              </a:rPr>
              <a:t>Posibilitar la lucha democrática por el poder político, </a:t>
            </a:r>
          </a:p>
          <a:p>
            <a:pPr marL="342900" indent="-342900" algn="just">
              <a:buAutoNum type="arabicParenR"/>
            </a:pPr>
            <a:r>
              <a:rPr lang="es-MX" dirty="0">
                <a:latin typeface="Arial" panose="020B0604020202020204" pitchFamily="34" charset="0"/>
                <a:cs typeface="Arial" panose="020B0604020202020204" pitchFamily="34" charset="0"/>
              </a:rPr>
              <a:t>Organizar la obtención legítima de puestos de representación y gobierno;</a:t>
            </a:r>
          </a:p>
          <a:p>
            <a:pPr marL="342900" indent="-342900" algn="just">
              <a:buAutoNum type="arabicParenR"/>
            </a:pPr>
            <a:r>
              <a:rPr lang="es-MX" dirty="0">
                <a:latin typeface="Arial" panose="020B0604020202020204" pitchFamily="34" charset="0"/>
                <a:cs typeface="Arial" panose="020B0604020202020204" pitchFamily="34" charset="0"/>
              </a:rPr>
              <a:t>Regular el ejercicio democrático y legítimo de las facultades legislativas. </a:t>
            </a:r>
          </a:p>
        </p:txBody>
      </p:sp>
      <p:sp>
        <p:nvSpPr>
          <p:cNvPr id="6" name="CuadroTexto 5"/>
          <p:cNvSpPr txBox="1"/>
          <p:nvPr/>
        </p:nvSpPr>
        <p:spPr>
          <a:xfrm>
            <a:off x="918753" y="4194098"/>
            <a:ext cx="9575073" cy="369332"/>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Los sistemas de partidos se clasifican con base en dos criterios: </a:t>
            </a:r>
          </a:p>
        </p:txBody>
      </p:sp>
      <p:sp>
        <p:nvSpPr>
          <p:cNvPr id="7" name="Rectángulo 6"/>
          <p:cNvSpPr/>
          <p:nvPr/>
        </p:nvSpPr>
        <p:spPr>
          <a:xfrm>
            <a:off x="1902151" y="4662926"/>
            <a:ext cx="1518364" cy="646331"/>
          </a:xfrm>
          <a:prstGeom prst="rect">
            <a:avLst/>
          </a:prstGeom>
          <a:solidFill>
            <a:schemeClr val="accent5">
              <a:lumMod val="40000"/>
              <a:lumOff val="60000"/>
            </a:schemeClr>
          </a:solidFill>
        </p:spPr>
        <p:txBody>
          <a:bodyPr wrap="none">
            <a:spAutoFit/>
          </a:bodyPr>
          <a:lstStyle/>
          <a:p>
            <a:pPr marL="342900" indent="-342900">
              <a:buFont typeface="+mj-lt"/>
              <a:buAutoNum type="alphaLcParenR"/>
            </a:pPr>
            <a:r>
              <a:rPr lang="es-MX" dirty="0">
                <a:latin typeface="Arial" panose="020B0604020202020204" pitchFamily="34" charset="0"/>
                <a:cs typeface="Arial" panose="020B0604020202020204" pitchFamily="34" charset="0"/>
              </a:rPr>
              <a:t>Cantidad </a:t>
            </a:r>
          </a:p>
          <a:p>
            <a:pPr marL="342900" indent="-342900">
              <a:buFont typeface="+mj-lt"/>
              <a:buAutoNum type="alphaLcParenR"/>
            </a:pPr>
            <a:r>
              <a:rPr lang="es-MX" dirty="0">
                <a:latin typeface="Arial" panose="020B0604020202020204" pitchFamily="34" charset="0"/>
                <a:cs typeface="Arial" panose="020B0604020202020204" pitchFamily="34" charset="0"/>
              </a:rPr>
              <a:t>Calidad</a:t>
            </a:r>
          </a:p>
        </p:txBody>
      </p:sp>
      <p:sp>
        <p:nvSpPr>
          <p:cNvPr id="8" name="Rectángulo 7"/>
          <p:cNvSpPr/>
          <p:nvPr/>
        </p:nvSpPr>
        <p:spPr>
          <a:xfrm>
            <a:off x="918752" y="5674797"/>
            <a:ext cx="10132423" cy="646331"/>
          </a:xfrm>
          <a:prstGeom prst="rect">
            <a:avLst/>
          </a:prstGeom>
          <a:solidFill>
            <a:schemeClr val="bg1"/>
          </a:solidFill>
          <a:ln w="57150">
            <a:solidFill>
              <a:schemeClr val="accent4">
                <a:lumMod val="75000"/>
              </a:schemeClr>
            </a:solidFill>
          </a:ln>
        </p:spPr>
        <p:txBody>
          <a:bodyPr wrap="square">
            <a:spAutoFit/>
          </a:bodyPr>
          <a:lstStyle/>
          <a:p>
            <a:pPr algn="just"/>
            <a:r>
              <a:rPr lang="es-MX" dirty="0">
                <a:latin typeface="Arial" panose="020B0604020202020204" pitchFamily="34" charset="0"/>
                <a:cs typeface="Arial" panose="020B0604020202020204" pitchFamily="34" charset="0"/>
              </a:rPr>
              <a:t>A través de éstos se determina la actuación del partido gobernante, sus relaciones con los demás partidos y con el Estado, o su influencia en la historia del sistema político dominante. </a:t>
            </a:r>
          </a:p>
        </p:txBody>
      </p:sp>
    </p:spTree>
    <p:extLst>
      <p:ext uri="{BB962C8B-B14F-4D97-AF65-F5344CB8AC3E}">
        <p14:creationId xmlns:p14="http://schemas.microsoft.com/office/powerpoint/2010/main" val="945244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57049" y="1934307"/>
            <a:ext cx="2161121" cy="369332"/>
          </a:xfrm>
          <a:prstGeom prst="rect">
            <a:avLst/>
          </a:prstGeom>
          <a:solidFill>
            <a:schemeClr val="accent2">
              <a:lumMod val="40000"/>
              <a:lumOff val="60000"/>
            </a:schemeClr>
          </a:solidFill>
        </p:spPr>
        <p:txBody>
          <a:bodyPr wrap="square">
            <a:spAutoFit/>
          </a:bodyPr>
          <a:lstStyle/>
          <a:p>
            <a:pPr algn="just"/>
            <a:r>
              <a:rPr lang="es-MX" dirty="0">
                <a:latin typeface="Arial" panose="020B0604020202020204" pitchFamily="34" charset="0"/>
                <a:cs typeface="Arial" panose="020B0604020202020204" pitchFamily="34" charset="0"/>
              </a:rPr>
              <a:t>Criterio cuantitativo</a:t>
            </a:r>
          </a:p>
        </p:txBody>
      </p:sp>
      <p:sp>
        <p:nvSpPr>
          <p:cNvPr id="3" name="Rectángulo 2"/>
          <p:cNvSpPr/>
          <p:nvPr/>
        </p:nvSpPr>
        <p:spPr>
          <a:xfrm>
            <a:off x="4846990" y="859394"/>
            <a:ext cx="2247731" cy="400110"/>
          </a:xfrm>
          <a:prstGeom prst="rect">
            <a:avLst/>
          </a:prstGeom>
        </p:spPr>
        <p:txBody>
          <a:bodyPr wrap="none">
            <a:spAutoFit/>
          </a:bodyPr>
          <a:lstStyle/>
          <a:p>
            <a:r>
              <a:rPr lang="es-MX" sz="2000" b="1" dirty="0">
                <a:solidFill>
                  <a:prstClr val="black"/>
                </a:solidFill>
                <a:latin typeface="Arial" panose="020B0604020202020204" pitchFamily="34" charset="0"/>
                <a:cs typeface="Arial" panose="020B0604020202020204" pitchFamily="34" charset="0"/>
              </a:rPr>
              <a:t>Giovanni Sartori </a:t>
            </a:r>
            <a:endParaRPr lang="es-MX" sz="2000" b="1" dirty="0"/>
          </a:p>
        </p:txBody>
      </p:sp>
      <p:sp>
        <p:nvSpPr>
          <p:cNvPr id="4" name="CuadroTexto 3"/>
          <p:cNvSpPr txBox="1"/>
          <p:nvPr/>
        </p:nvSpPr>
        <p:spPr>
          <a:xfrm>
            <a:off x="3918170" y="353734"/>
            <a:ext cx="4277918" cy="584775"/>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latin typeface="Arial Narrow" panose="020B0606020202030204" pitchFamily="34" charset="0"/>
              </a:rPr>
              <a:t>Sistema de Partidos</a:t>
            </a:r>
          </a:p>
        </p:txBody>
      </p:sp>
      <p:sp>
        <p:nvSpPr>
          <p:cNvPr id="7" name="Rectángulo 6"/>
          <p:cNvSpPr/>
          <p:nvPr/>
        </p:nvSpPr>
        <p:spPr>
          <a:xfrm>
            <a:off x="557118" y="3513231"/>
            <a:ext cx="2181013" cy="523220"/>
          </a:xfrm>
          <a:prstGeom prst="rect">
            <a:avLst/>
          </a:prstGeom>
          <a:solidFill>
            <a:schemeClr val="accent6">
              <a:lumMod val="40000"/>
              <a:lumOff val="60000"/>
            </a:schemeClr>
          </a:solidFill>
        </p:spPr>
        <p:txBody>
          <a:bodyPr wrap="square">
            <a:spAutoFit/>
          </a:bodyPr>
          <a:lstStyle/>
          <a:p>
            <a:pPr algn="ctr"/>
            <a:r>
              <a:rPr lang="es-MX" sz="1400" dirty="0">
                <a:solidFill>
                  <a:prstClr val="black"/>
                </a:solidFill>
                <a:latin typeface="Arial" panose="020B0604020202020204" pitchFamily="34" charset="0"/>
                <a:cs typeface="Arial" panose="020B0604020202020204" pitchFamily="34" charset="0"/>
              </a:rPr>
              <a:t>Donde sólo uno accede al poder son unipolares: </a:t>
            </a:r>
            <a:endParaRPr lang="es-MX" sz="1400" dirty="0"/>
          </a:p>
        </p:txBody>
      </p:sp>
      <p:sp>
        <p:nvSpPr>
          <p:cNvPr id="9" name="Rectángulo 8"/>
          <p:cNvSpPr/>
          <p:nvPr/>
        </p:nvSpPr>
        <p:spPr>
          <a:xfrm>
            <a:off x="557118" y="4250050"/>
            <a:ext cx="2181013" cy="738664"/>
          </a:xfrm>
          <a:prstGeom prst="rect">
            <a:avLst/>
          </a:prstGeom>
        </p:spPr>
        <p:txBody>
          <a:bodyPr wrap="square">
            <a:spAutoFit/>
          </a:bodyPr>
          <a:lstStyle/>
          <a:p>
            <a:pPr algn="ctr"/>
            <a:r>
              <a:rPr lang="es-MX" sz="1400" dirty="0">
                <a:solidFill>
                  <a:prstClr val="black"/>
                </a:solidFill>
                <a:latin typeface="Arial" panose="020B0604020202020204" pitchFamily="34" charset="0"/>
                <a:cs typeface="Arial" panose="020B0604020202020204" pitchFamily="34" charset="0"/>
              </a:rPr>
              <a:t>El Sistema de Partido Único, el Hegemónico y el Predominante</a:t>
            </a:r>
            <a:endParaRPr lang="es-MX" sz="1400" dirty="0"/>
          </a:p>
        </p:txBody>
      </p:sp>
      <p:sp>
        <p:nvSpPr>
          <p:cNvPr id="10" name="Rectángulo 9"/>
          <p:cNvSpPr/>
          <p:nvPr/>
        </p:nvSpPr>
        <p:spPr>
          <a:xfrm>
            <a:off x="2979399" y="3513231"/>
            <a:ext cx="1913808" cy="523220"/>
          </a:xfrm>
          <a:prstGeom prst="rect">
            <a:avLst/>
          </a:prstGeom>
          <a:solidFill>
            <a:schemeClr val="accent6">
              <a:lumMod val="40000"/>
              <a:lumOff val="60000"/>
            </a:schemeClr>
          </a:solidFill>
        </p:spPr>
        <p:txBody>
          <a:bodyPr wrap="square">
            <a:spAutoFit/>
          </a:bodyPr>
          <a:lstStyle/>
          <a:p>
            <a:pPr algn="ctr"/>
            <a:r>
              <a:rPr lang="es-MX" sz="1400" dirty="0">
                <a:solidFill>
                  <a:prstClr val="black"/>
                </a:solidFill>
                <a:latin typeface="Arial" panose="020B0604020202020204" pitchFamily="34" charset="0"/>
                <a:cs typeface="Arial" panose="020B0604020202020204" pitchFamily="34" charset="0"/>
              </a:rPr>
              <a:t>Dos partidos acceden son bipolares.</a:t>
            </a:r>
            <a:endParaRPr lang="es-MX" sz="1400" dirty="0"/>
          </a:p>
        </p:txBody>
      </p:sp>
      <p:sp>
        <p:nvSpPr>
          <p:cNvPr id="11" name="Rectángulo 10"/>
          <p:cNvSpPr/>
          <p:nvPr/>
        </p:nvSpPr>
        <p:spPr>
          <a:xfrm>
            <a:off x="600172" y="5331942"/>
            <a:ext cx="2237436" cy="523220"/>
          </a:xfrm>
          <a:prstGeom prst="rect">
            <a:avLst/>
          </a:prstGeom>
          <a:solidFill>
            <a:schemeClr val="accent6">
              <a:lumMod val="40000"/>
              <a:lumOff val="60000"/>
            </a:schemeClr>
          </a:solidFill>
        </p:spPr>
        <p:txBody>
          <a:bodyPr wrap="square">
            <a:spAutoFit/>
          </a:bodyPr>
          <a:lstStyle/>
          <a:p>
            <a:pPr algn="ctr"/>
            <a:r>
              <a:rPr lang="es-MX" sz="1400" dirty="0">
                <a:solidFill>
                  <a:prstClr val="black"/>
                </a:solidFill>
                <a:latin typeface="Arial" panose="020B0604020202020204" pitchFamily="34" charset="0"/>
                <a:cs typeface="Arial" panose="020B0604020202020204" pitchFamily="34" charset="0"/>
              </a:rPr>
              <a:t>Donde hay 3 o más partidos son multipolares</a:t>
            </a:r>
            <a:endParaRPr lang="es-MX" sz="1400" dirty="0"/>
          </a:p>
        </p:txBody>
      </p:sp>
      <p:sp>
        <p:nvSpPr>
          <p:cNvPr id="12" name="Rectángulo 11"/>
          <p:cNvSpPr/>
          <p:nvPr/>
        </p:nvSpPr>
        <p:spPr>
          <a:xfrm>
            <a:off x="3016818" y="5393497"/>
            <a:ext cx="2110437" cy="738664"/>
          </a:xfrm>
          <a:prstGeom prst="rect">
            <a:avLst/>
          </a:prstGeom>
          <a:solidFill>
            <a:schemeClr val="accent6">
              <a:lumMod val="40000"/>
              <a:lumOff val="60000"/>
            </a:schemeClr>
          </a:solidFill>
        </p:spPr>
        <p:txBody>
          <a:bodyPr wrap="square">
            <a:spAutoFit/>
          </a:bodyPr>
          <a:lstStyle/>
          <a:p>
            <a:pPr lvl="0" algn="ctr"/>
            <a:r>
              <a:rPr lang="es-MX" sz="1400" dirty="0">
                <a:solidFill>
                  <a:prstClr val="black"/>
                </a:solidFill>
                <a:latin typeface="Arial" panose="020B0604020202020204" pitchFamily="34" charset="0"/>
                <a:cs typeface="Arial" panose="020B0604020202020204" pitchFamily="34" charset="0"/>
              </a:rPr>
              <a:t>Pluralismo Extremo (más de cinco partidos) y Atomizado.</a:t>
            </a:r>
          </a:p>
        </p:txBody>
      </p:sp>
      <p:sp>
        <p:nvSpPr>
          <p:cNvPr id="13" name="Rectángulo 12"/>
          <p:cNvSpPr/>
          <p:nvPr/>
        </p:nvSpPr>
        <p:spPr>
          <a:xfrm>
            <a:off x="7920257" y="1887784"/>
            <a:ext cx="2146742" cy="369332"/>
          </a:xfrm>
          <a:prstGeom prst="rect">
            <a:avLst/>
          </a:prstGeom>
          <a:solidFill>
            <a:schemeClr val="accent2">
              <a:lumMod val="40000"/>
              <a:lumOff val="60000"/>
            </a:schemeClr>
          </a:solidFill>
        </p:spPr>
        <p:txBody>
          <a:bodyPr wrap="none">
            <a:spAutoFit/>
          </a:bodyPr>
          <a:lstStyle/>
          <a:p>
            <a:r>
              <a:rPr lang="es-MX" dirty="0">
                <a:solidFill>
                  <a:prstClr val="black"/>
                </a:solidFill>
                <a:latin typeface="Arial" panose="020B0604020202020204" pitchFamily="34" charset="0"/>
                <a:cs typeface="Arial" panose="020B0604020202020204" pitchFamily="34" charset="0"/>
              </a:rPr>
              <a:t>Criterio cualitativo, </a:t>
            </a:r>
            <a:endParaRPr lang="es-MX" dirty="0"/>
          </a:p>
        </p:txBody>
      </p:sp>
      <p:sp>
        <p:nvSpPr>
          <p:cNvPr id="14" name="Rectángulo 13"/>
          <p:cNvSpPr/>
          <p:nvPr/>
        </p:nvSpPr>
        <p:spPr>
          <a:xfrm>
            <a:off x="6911575" y="2511216"/>
            <a:ext cx="4164106" cy="923330"/>
          </a:xfrm>
          <a:prstGeom prst="rect">
            <a:avLst/>
          </a:prstGeom>
          <a:solidFill>
            <a:schemeClr val="accent4">
              <a:lumMod val="40000"/>
              <a:lumOff val="60000"/>
            </a:schemeClr>
          </a:solidFill>
        </p:spPr>
        <p:txBody>
          <a:bodyPr wrap="square">
            <a:spAutoFit/>
          </a:bodyPr>
          <a:lstStyle/>
          <a:p>
            <a:pPr algn="ctr"/>
            <a:r>
              <a:rPr lang="es-MX" dirty="0">
                <a:solidFill>
                  <a:prstClr val="black"/>
                </a:solidFill>
                <a:latin typeface="Arial" panose="020B0604020202020204" pitchFamily="34" charset="0"/>
                <a:cs typeface="Arial" panose="020B0604020202020204" pitchFamily="34" charset="0"/>
              </a:rPr>
              <a:t>Diferencia los sistemas de partido no competitivos y los que son competitivos. </a:t>
            </a:r>
            <a:endParaRPr lang="es-MX" dirty="0"/>
          </a:p>
        </p:txBody>
      </p:sp>
      <p:sp>
        <p:nvSpPr>
          <p:cNvPr id="16" name="Rectángulo 15"/>
          <p:cNvSpPr/>
          <p:nvPr/>
        </p:nvSpPr>
        <p:spPr>
          <a:xfrm>
            <a:off x="6149590" y="3797631"/>
            <a:ext cx="1890261" cy="369332"/>
          </a:xfrm>
          <a:prstGeom prst="rect">
            <a:avLst/>
          </a:prstGeom>
          <a:solidFill>
            <a:schemeClr val="accent6">
              <a:lumMod val="40000"/>
              <a:lumOff val="60000"/>
            </a:schemeClr>
          </a:solidFill>
        </p:spPr>
        <p:txBody>
          <a:bodyPr wrap="none">
            <a:spAutoFit/>
          </a:bodyPr>
          <a:lstStyle/>
          <a:p>
            <a:r>
              <a:rPr lang="es-MX" dirty="0">
                <a:solidFill>
                  <a:prstClr val="black"/>
                </a:solidFill>
                <a:latin typeface="Arial" panose="020B0604020202020204" pitchFamily="34" charset="0"/>
                <a:cs typeface="Arial" panose="020B0604020202020204" pitchFamily="34" charset="0"/>
              </a:rPr>
              <a:t>No competitivos </a:t>
            </a:r>
            <a:endParaRPr lang="es-MX" dirty="0"/>
          </a:p>
        </p:txBody>
      </p:sp>
      <p:sp>
        <p:nvSpPr>
          <p:cNvPr id="17" name="Rectángulo 16"/>
          <p:cNvSpPr/>
          <p:nvPr/>
        </p:nvSpPr>
        <p:spPr>
          <a:xfrm>
            <a:off x="9612892" y="3774842"/>
            <a:ext cx="1646606" cy="369332"/>
          </a:xfrm>
          <a:prstGeom prst="rect">
            <a:avLst/>
          </a:prstGeom>
          <a:solidFill>
            <a:schemeClr val="accent6">
              <a:lumMod val="40000"/>
              <a:lumOff val="60000"/>
            </a:schemeClr>
          </a:solidFill>
        </p:spPr>
        <p:txBody>
          <a:bodyPr wrap="none">
            <a:spAutoFit/>
          </a:bodyPr>
          <a:lstStyle/>
          <a:p>
            <a:pPr lvl="0" algn="ctr"/>
            <a:r>
              <a:rPr lang="es-MX" dirty="0">
                <a:solidFill>
                  <a:prstClr val="black"/>
                </a:solidFill>
                <a:latin typeface="Arial" panose="020B0604020202020204" pitchFamily="34" charset="0"/>
                <a:cs typeface="Arial" panose="020B0604020202020204" pitchFamily="34" charset="0"/>
              </a:rPr>
              <a:t>Competitivos. </a:t>
            </a:r>
            <a:endParaRPr lang="es-MX" dirty="0">
              <a:solidFill>
                <a:prstClr val="black"/>
              </a:solidFill>
            </a:endParaRPr>
          </a:p>
        </p:txBody>
      </p:sp>
      <p:sp>
        <p:nvSpPr>
          <p:cNvPr id="18" name="Rectángulo 17"/>
          <p:cNvSpPr/>
          <p:nvPr/>
        </p:nvSpPr>
        <p:spPr>
          <a:xfrm>
            <a:off x="6040588" y="4485430"/>
            <a:ext cx="2108269" cy="369332"/>
          </a:xfrm>
          <a:prstGeom prst="rect">
            <a:avLst/>
          </a:prstGeom>
        </p:spPr>
        <p:txBody>
          <a:bodyPr wrap="none">
            <a:spAutoFit/>
          </a:bodyPr>
          <a:lstStyle/>
          <a:p>
            <a:r>
              <a:rPr lang="es-MX" dirty="0">
                <a:solidFill>
                  <a:prstClr val="black"/>
                </a:solidFill>
                <a:latin typeface="Arial" panose="020B0604020202020204" pitchFamily="34" charset="0"/>
                <a:cs typeface="Arial" panose="020B0604020202020204" pitchFamily="34" charset="0"/>
              </a:rPr>
              <a:t>No hay alternancia</a:t>
            </a:r>
            <a:endParaRPr lang="es-MX" dirty="0"/>
          </a:p>
        </p:txBody>
      </p:sp>
      <p:sp>
        <p:nvSpPr>
          <p:cNvPr id="19" name="Rectángulo 18"/>
          <p:cNvSpPr/>
          <p:nvPr/>
        </p:nvSpPr>
        <p:spPr>
          <a:xfrm>
            <a:off x="9542360" y="4427311"/>
            <a:ext cx="1787669" cy="369332"/>
          </a:xfrm>
          <a:prstGeom prst="rect">
            <a:avLst/>
          </a:prstGeom>
        </p:spPr>
        <p:txBody>
          <a:bodyPr wrap="none">
            <a:spAutoFit/>
          </a:bodyPr>
          <a:lstStyle/>
          <a:p>
            <a:r>
              <a:rPr lang="es-MX" dirty="0">
                <a:solidFill>
                  <a:prstClr val="black"/>
                </a:solidFill>
                <a:latin typeface="Arial" panose="020B0604020202020204" pitchFamily="34" charset="0"/>
                <a:cs typeface="Arial" panose="020B0604020202020204" pitchFamily="34" charset="0"/>
              </a:rPr>
              <a:t>Hay alternancia</a:t>
            </a:r>
            <a:endParaRPr lang="es-MX" dirty="0"/>
          </a:p>
        </p:txBody>
      </p:sp>
      <p:sp>
        <p:nvSpPr>
          <p:cNvPr id="20" name="Rectángulo 19"/>
          <p:cNvSpPr/>
          <p:nvPr/>
        </p:nvSpPr>
        <p:spPr>
          <a:xfrm>
            <a:off x="5849884" y="5276593"/>
            <a:ext cx="2489671" cy="584775"/>
          </a:xfrm>
          <a:prstGeom prst="rect">
            <a:avLst/>
          </a:prstGeom>
        </p:spPr>
        <p:txBody>
          <a:bodyPr wrap="square">
            <a:spAutoFit/>
          </a:bodyPr>
          <a:lstStyle/>
          <a:p>
            <a:pPr algn="ctr"/>
            <a:r>
              <a:rPr lang="es-MX" sz="1600" dirty="0">
                <a:solidFill>
                  <a:prstClr val="black"/>
                </a:solidFill>
                <a:latin typeface="Arial" panose="020B0604020202020204" pitchFamily="34" charset="0"/>
                <a:cs typeface="Arial" panose="020B0604020202020204" pitchFamily="34" charset="0"/>
              </a:rPr>
              <a:t>Sistemas de Partido Único y Hegemónico</a:t>
            </a:r>
            <a:endParaRPr lang="es-MX" sz="1600" dirty="0"/>
          </a:p>
        </p:txBody>
      </p:sp>
      <p:sp>
        <p:nvSpPr>
          <p:cNvPr id="22" name="Rectángulo 21"/>
          <p:cNvSpPr/>
          <p:nvPr/>
        </p:nvSpPr>
        <p:spPr>
          <a:xfrm>
            <a:off x="8896870" y="5164327"/>
            <a:ext cx="3078647" cy="1077218"/>
          </a:xfrm>
          <a:prstGeom prst="rect">
            <a:avLst/>
          </a:prstGeom>
        </p:spPr>
        <p:txBody>
          <a:bodyPr wrap="square">
            <a:spAutoFit/>
          </a:bodyPr>
          <a:lstStyle/>
          <a:p>
            <a:pPr lvl="0" algn="ctr"/>
            <a:r>
              <a:rPr lang="es-MX" sz="1600" dirty="0">
                <a:solidFill>
                  <a:prstClr val="black"/>
                </a:solidFill>
                <a:latin typeface="Arial" panose="020B0604020202020204" pitchFamily="34" charset="0"/>
                <a:cs typeface="Arial" panose="020B0604020202020204" pitchFamily="34" charset="0"/>
              </a:rPr>
              <a:t>Sistemas Predominante, Bipartidista, de Pluralismo Limitado, Pluralismo Extremo y Atomizado.</a:t>
            </a:r>
          </a:p>
        </p:txBody>
      </p:sp>
      <p:sp>
        <p:nvSpPr>
          <p:cNvPr id="23" name="Rectángulo 22"/>
          <p:cNvSpPr/>
          <p:nvPr/>
        </p:nvSpPr>
        <p:spPr>
          <a:xfrm>
            <a:off x="3280800" y="4250050"/>
            <a:ext cx="1325386" cy="523220"/>
          </a:xfrm>
          <a:prstGeom prst="rect">
            <a:avLst/>
          </a:prstGeom>
        </p:spPr>
        <p:txBody>
          <a:bodyPr wrap="square">
            <a:spAutoFit/>
          </a:bodyPr>
          <a:lstStyle/>
          <a:p>
            <a:pPr algn="ctr"/>
            <a:r>
              <a:rPr lang="es-MX" sz="1400" dirty="0">
                <a:solidFill>
                  <a:prstClr val="black"/>
                </a:solidFill>
                <a:latin typeface="Arial" panose="020B0604020202020204" pitchFamily="34" charset="0"/>
                <a:cs typeface="Arial" panose="020B0604020202020204" pitchFamily="34" charset="0"/>
              </a:rPr>
              <a:t>Sistemas bipartidistas </a:t>
            </a:r>
            <a:endParaRPr lang="es-MX" sz="1400" dirty="0"/>
          </a:p>
        </p:txBody>
      </p:sp>
      <p:sp>
        <p:nvSpPr>
          <p:cNvPr id="24" name="Rectángulo 23"/>
          <p:cNvSpPr/>
          <p:nvPr/>
        </p:nvSpPr>
        <p:spPr>
          <a:xfrm>
            <a:off x="440711" y="6062935"/>
            <a:ext cx="2556929" cy="738664"/>
          </a:xfrm>
          <a:prstGeom prst="rect">
            <a:avLst/>
          </a:prstGeom>
        </p:spPr>
        <p:txBody>
          <a:bodyPr wrap="square">
            <a:spAutoFit/>
          </a:bodyPr>
          <a:lstStyle/>
          <a:p>
            <a:pPr lvl="0" algn="ctr"/>
            <a:r>
              <a:rPr lang="es-MX" sz="1400" dirty="0">
                <a:solidFill>
                  <a:prstClr val="black"/>
                </a:solidFill>
                <a:latin typeface="Arial" panose="020B0604020202020204" pitchFamily="34" charset="0"/>
                <a:cs typeface="Arial" panose="020B0604020202020204" pitchFamily="34" charset="0"/>
              </a:rPr>
              <a:t>Sistemas de partido de Pluralismo Limitado (con hasta cinco partidos), </a:t>
            </a:r>
            <a:endParaRPr lang="es-MX" sz="1400" dirty="0">
              <a:solidFill>
                <a:prstClr val="black"/>
              </a:solidFill>
            </a:endParaRPr>
          </a:p>
        </p:txBody>
      </p:sp>
      <p:sp>
        <p:nvSpPr>
          <p:cNvPr id="25" name="Rectángulo 24"/>
          <p:cNvSpPr/>
          <p:nvPr/>
        </p:nvSpPr>
        <p:spPr>
          <a:xfrm>
            <a:off x="5382058" y="1334308"/>
            <a:ext cx="1056700" cy="369332"/>
          </a:xfrm>
          <a:prstGeom prst="rect">
            <a:avLst/>
          </a:prstGeom>
        </p:spPr>
        <p:txBody>
          <a:bodyPr wrap="none">
            <a:spAutoFit/>
          </a:bodyPr>
          <a:lstStyle/>
          <a:p>
            <a:r>
              <a:rPr lang="es-MX" dirty="0">
                <a:solidFill>
                  <a:prstClr val="black"/>
                </a:solidFill>
                <a:latin typeface="Arial" panose="020B0604020202020204" pitchFamily="34" charset="0"/>
                <a:cs typeface="Arial" panose="020B0604020202020204" pitchFamily="34" charset="0"/>
              </a:rPr>
              <a:t>Clasifica</a:t>
            </a:r>
            <a:endParaRPr lang="es-MX" dirty="0"/>
          </a:p>
        </p:txBody>
      </p:sp>
      <p:sp>
        <p:nvSpPr>
          <p:cNvPr id="26" name="Rectángulo 25"/>
          <p:cNvSpPr/>
          <p:nvPr/>
        </p:nvSpPr>
        <p:spPr>
          <a:xfrm>
            <a:off x="1068876" y="2522401"/>
            <a:ext cx="3537466" cy="646331"/>
          </a:xfrm>
          <a:prstGeom prst="rect">
            <a:avLst/>
          </a:prstGeom>
          <a:solidFill>
            <a:schemeClr val="accent4">
              <a:lumMod val="40000"/>
              <a:lumOff val="60000"/>
            </a:schemeClr>
          </a:solidFill>
        </p:spPr>
        <p:txBody>
          <a:bodyPr wrap="square">
            <a:spAutoFit/>
          </a:bodyPr>
          <a:lstStyle/>
          <a:p>
            <a:pPr lvl="0" algn="ctr"/>
            <a:r>
              <a:rPr lang="es-MX" dirty="0">
                <a:solidFill>
                  <a:prstClr val="black"/>
                </a:solidFill>
                <a:latin typeface="Arial" panose="020B0604020202020204" pitchFamily="34" charset="0"/>
                <a:cs typeface="Arial" panose="020B0604020202020204" pitchFamily="34" charset="0"/>
              </a:rPr>
              <a:t>Número de partidos que en los sistemas acceden al poder.</a:t>
            </a:r>
          </a:p>
        </p:txBody>
      </p:sp>
      <p:cxnSp>
        <p:nvCxnSpPr>
          <p:cNvPr id="28" name="Conector angular 27"/>
          <p:cNvCxnSpPr>
            <a:stCxn id="25" idx="3"/>
            <a:endCxn id="13" idx="0"/>
          </p:cNvCxnSpPr>
          <p:nvPr/>
        </p:nvCxnSpPr>
        <p:spPr>
          <a:xfrm>
            <a:off x="6438758" y="1518974"/>
            <a:ext cx="2554870" cy="36881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p:cNvCxnSpPr>
            <a:stCxn id="25" idx="1"/>
            <a:endCxn id="2" idx="0"/>
          </p:cNvCxnSpPr>
          <p:nvPr/>
        </p:nvCxnSpPr>
        <p:spPr>
          <a:xfrm rot="10800000" flipV="1">
            <a:off x="2837610" y="1518973"/>
            <a:ext cx="2544448" cy="41533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2" idx="2"/>
            <a:endCxn id="26" idx="0"/>
          </p:cNvCxnSpPr>
          <p:nvPr/>
        </p:nvCxnSpPr>
        <p:spPr>
          <a:xfrm flipH="1">
            <a:off x="2837609" y="2303639"/>
            <a:ext cx="1" cy="2187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stCxn id="13" idx="2"/>
            <a:endCxn id="14" idx="0"/>
          </p:cNvCxnSpPr>
          <p:nvPr/>
        </p:nvCxnSpPr>
        <p:spPr>
          <a:xfrm>
            <a:off x="8993628" y="2257116"/>
            <a:ext cx="0" cy="2541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26" idx="2"/>
            <a:endCxn id="7" idx="0"/>
          </p:cNvCxnSpPr>
          <p:nvPr/>
        </p:nvCxnSpPr>
        <p:spPr>
          <a:xfrm rot="5400000">
            <a:off x="2070368" y="2745989"/>
            <a:ext cx="344499" cy="1189984"/>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a:stCxn id="7" idx="2"/>
            <a:endCxn id="9" idx="0"/>
          </p:cNvCxnSpPr>
          <p:nvPr/>
        </p:nvCxnSpPr>
        <p:spPr>
          <a:xfrm>
            <a:off x="1647625" y="4036451"/>
            <a:ext cx="0" cy="2135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26" idx="2"/>
            <a:endCxn id="10" idx="0"/>
          </p:cNvCxnSpPr>
          <p:nvPr/>
        </p:nvCxnSpPr>
        <p:spPr>
          <a:xfrm rot="16200000" flipH="1">
            <a:off x="3214707" y="2791634"/>
            <a:ext cx="344499" cy="1098694"/>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stCxn id="10" idx="2"/>
            <a:endCxn id="23" idx="0"/>
          </p:cNvCxnSpPr>
          <p:nvPr/>
        </p:nvCxnSpPr>
        <p:spPr>
          <a:xfrm>
            <a:off x="3936303" y="4036451"/>
            <a:ext cx="7190" cy="2135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p:cNvCxnSpPr>
            <a:stCxn id="26" idx="2"/>
            <a:endCxn id="11" idx="0"/>
          </p:cNvCxnSpPr>
          <p:nvPr/>
        </p:nvCxnSpPr>
        <p:spPr>
          <a:xfrm rot="5400000">
            <a:off x="1196645" y="3690978"/>
            <a:ext cx="2163210" cy="1118719"/>
          </a:xfrm>
          <a:prstGeom prst="bentConnector3">
            <a:avLst>
              <a:gd name="adj1" fmla="val 8605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angular 63"/>
          <p:cNvCxnSpPr>
            <a:stCxn id="26" idx="2"/>
            <a:endCxn id="12" idx="0"/>
          </p:cNvCxnSpPr>
          <p:nvPr/>
        </p:nvCxnSpPr>
        <p:spPr>
          <a:xfrm rot="16200000" flipH="1">
            <a:off x="2342441" y="3663900"/>
            <a:ext cx="2224765" cy="1234428"/>
          </a:xfrm>
          <a:prstGeom prst="bentConnector3">
            <a:avLst>
              <a:gd name="adj1" fmla="val 8324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ector recto de flecha 78"/>
          <p:cNvCxnSpPr>
            <a:stCxn id="11" idx="2"/>
            <a:endCxn id="24" idx="0"/>
          </p:cNvCxnSpPr>
          <p:nvPr/>
        </p:nvCxnSpPr>
        <p:spPr>
          <a:xfrm>
            <a:off x="1718890" y="5855162"/>
            <a:ext cx="286" cy="2077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ector angular 89"/>
          <p:cNvCxnSpPr>
            <a:stCxn id="14" idx="2"/>
            <a:endCxn id="16" idx="0"/>
          </p:cNvCxnSpPr>
          <p:nvPr/>
        </p:nvCxnSpPr>
        <p:spPr>
          <a:xfrm rot="5400000">
            <a:off x="7862633" y="2666635"/>
            <a:ext cx="363085" cy="1898907"/>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ector angular 92"/>
          <p:cNvCxnSpPr>
            <a:stCxn id="14" idx="2"/>
            <a:endCxn id="17" idx="0"/>
          </p:cNvCxnSpPr>
          <p:nvPr/>
        </p:nvCxnSpPr>
        <p:spPr>
          <a:xfrm rot="16200000" flipH="1">
            <a:off x="9544763" y="2883410"/>
            <a:ext cx="340296" cy="1442567"/>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ector recto de flecha 99"/>
          <p:cNvCxnSpPr>
            <a:stCxn id="16" idx="2"/>
            <a:endCxn id="18" idx="0"/>
          </p:cNvCxnSpPr>
          <p:nvPr/>
        </p:nvCxnSpPr>
        <p:spPr>
          <a:xfrm>
            <a:off x="7094721" y="4166963"/>
            <a:ext cx="2" cy="3184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02"/>
          <p:cNvCxnSpPr>
            <a:stCxn id="17" idx="2"/>
            <a:endCxn id="19" idx="0"/>
          </p:cNvCxnSpPr>
          <p:nvPr/>
        </p:nvCxnSpPr>
        <p:spPr>
          <a:xfrm>
            <a:off x="10436195" y="4144174"/>
            <a:ext cx="0" cy="283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ector recto de flecha 107"/>
          <p:cNvCxnSpPr>
            <a:stCxn id="19" idx="2"/>
            <a:endCxn id="22" idx="0"/>
          </p:cNvCxnSpPr>
          <p:nvPr/>
        </p:nvCxnSpPr>
        <p:spPr>
          <a:xfrm flipH="1">
            <a:off x="10436194" y="4796643"/>
            <a:ext cx="1" cy="3676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p:cNvCxnSpPr>
            <a:stCxn id="18" idx="2"/>
            <a:endCxn id="20" idx="0"/>
          </p:cNvCxnSpPr>
          <p:nvPr/>
        </p:nvCxnSpPr>
        <p:spPr>
          <a:xfrm flipH="1">
            <a:off x="7094720" y="4854762"/>
            <a:ext cx="3" cy="4218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935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7D4E1115-89CA-44F0-85C6-88A00F260D84}"/>
              </a:ext>
            </a:extLst>
          </p:cNvPr>
          <p:cNvSpPr txBox="1">
            <a:spLocks/>
          </p:cNvSpPr>
          <p:nvPr/>
        </p:nvSpPr>
        <p:spPr>
          <a:xfrm>
            <a:off x="1280990" y="2962720"/>
            <a:ext cx="10266575" cy="952421"/>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s-ES" sz="5400" dirty="0">
                <a:solidFill>
                  <a:schemeClr val="tx1"/>
                </a:solidFill>
                <a:effectLst>
                  <a:outerShdw blurRad="38100" dist="38100" dir="2700000" algn="tl">
                    <a:srgbClr val="000000">
                      <a:alpha val="43137"/>
                    </a:srgbClr>
                  </a:outerShdw>
                </a:effectLst>
                <a:latin typeface="Arial Narrow" panose="020B0606020202030204" pitchFamily="34" charset="0"/>
              </a:rPr>
              <a:t>Sistema de Partidos Políticos en México</a:t>
            </a:r>
          </a:p>
          <a:p>
            <a:pPr marL="0" indent="0" algn="ctr">
              <a:buFont typeface="Arial" panose="020B0604020202020204" pitchFamily="34" charset="0"/>
              <a:buNone/>
            </a:pPr>
            <a:r>
              <a:rPr lang="es-ES" sz="5400" dirty="0">
                <a:solidFill>
                  <a:schemeClr val="tx1"/>
                </a:solidFill>
                <a:effectLst>
                  <a:outerShdw blurRad="38100" dist="38100" dir="2700000" algn="tl">
                    <a:srgbClr val="000000">
                      <a:alpha val="43137"/>
                    </a:srgbClr>
                  </a:outerShdw>
                </a:effectLst>
                <a:latin typeface="Arial Narrow" panose="020B0606020202030204" pitchFamily="34" charset="0"/>
              </a:rPr>
              <a:t>2024</a:t>
            </a:r>
          </a:p>
        </p:txBody>
      </p:sp>
      <p:sp>
        <p:nvSpPr>
          <p:cNvPr id="3" name="Rectángulo 2"/>
          <p:cNvSpPr/>
          <p:nvPr/>
        </p:nvSpPr>
        <p:spPr>
          <a:xfrm>
            <a:off x="0" y="474282"/>
            <a:ext cx="12192000" cy="1172308"/>
          </a:xfrm>
          <a:prstGeom prst="rect">
            <a:avLst/>
          </a:pr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0" y="851753"/>
            <a:ext cx="12192000" cy="445477"/>
          </a:xfrm>
          <a:prstGeom prst="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0" y="6178600"/>
            <a:ext cx="12192000" cy="473744"/>
          </a:xfrm>
          <a:prstGeom prst="rect">
            <a:avLst/>
          </a:prstGeom>
          <a:solidFill>
            <a:srgbClr val="7030A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5941052"/>
            <a:ext cx="12192000" cy="391885"/>
          </a:xfrm>
          <a:prstGeom prst="rect">
            <a:avLst/>
          </a:prstGeom>
          <a:solidFill>
            <a:schemeClr val="accent1">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84920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762205" y="692645"/>
            <a:ext cx="10958453" cy="2003488"/>
            <a:chOff x="448697" y="3736291"/>
            <a:chExt cx="10958453" cy="2003488"/>
          </a:xfrm>
        </p:grpSpPr>
        <p:sp>
          <p:nvSpPr>
            <p:cNvPr id="9" name="Rectángulo redondeado 8"/>
            <p:cNvSpPr/>
            <p:nvPr/>
          </p:nvSpPr>
          <p:spPr>
            <a:xfrm>
              <a:off x="1854578" y="3736291"/>
              <a:ext cx="9552572" cy="2003488"/>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contenido 6"/>
            <p:cNvSpPr txBox="1">
              <a:spLocks/>
            </p:cNvSpPr>
            <p:nvPr/>
          </p:nvSpPr>
          <p:spPr>
            <a:xfrm>
              <a:off x="2164237" y="4102596"/>
              <a:ext cx="8999756" cy="14704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b="1" dirty="0">
                  <a:latin typeface="Arial" panose="020B0604020202020204" pitchFamily="34" charset="0"/>
                  <a:cs typeface="Arial" panose="020B0604020202020204" pitchFamily="34" charset="0"/>
                </a:rPr>
                <a:t>El Partido Acción Nacional (PAN)</a:t>
              </a:r>
            </a:p>
            <a:p>
              <a:pPr marL="0" indent="0" algn="just">
                <a:buNone/>
              </a:pPr>
              <a:r>
                <a:rPr lang="es-ES" sz="1400" dirty="0">
                  <a:latin typeface="Arial" panose="020B0604020202020204" pitchFamily="34" charset="0"/>
                  <a:cs typeface="Arial" panose="020B0604020202020204" pitchFamily="34" charset="0"/>
                </a:rPr>
                <a:t>Fue fundado en 1939 por Manuel Gómez Morin, exrector de la Universidad Nacional Autónoma de México (UNAM). Logró su primera gubernatura en las elecciones estatales de Baja California en 1989 y ha tenido dos presidentes de la república: Vicente Fox de 2000 a 2006 y Felipe Calderón Hinojosa de 2006 a 2012.</a:t>
              </a:r>
              <a:endParaRPr lang="es-MX" sz="1400" dirty="0">
                <a:latin typeface="Arial" panose="020B0604020202020204" pitchFamily="34" charset="0"/>
                <a:cs typeface="Arial" panose="020B0604020202020204" pitchFamily="34" charset="0"/>
              </a:endParaRPr>
            </a:p>
            <a:p>
              <a:pPr marL="0" indent="0" algn="just">
                <a:buNone/>
              </a:pPr>
              <a:r>
                <a:rPr lang="es-MX" sz="1400" dirty="0">
                  <a:latin typeface="Arial" panose="020B0604020202020204" pitchFamily="34" charset="0"/>
                  <a:cs typeface="Arial" panose="020B0604020202020204" pitchFamily="34" charset="0"/>
                </a:rPr>
                <a:t>Dicho partido, está afiliado a la Internacional Demócrata de Centro, una asociación de partidos socialcristianos de centro derecha.</a:t>
              </a:r>
            </a:p>
          </p:txBody>
        </p:sp>
        <p:pic>
          <p:nvPicPr>
            <p:cNvPr id="8" name="Imagen 7"/>
            <p:cNvPicPr>
              <a:picLocks noChangeAspect="1"/>
            </p:cNvPicPr>
            <p:nvPr/>
          </p:nvPicPr>
          <p:blipFill rotWithShape="1">
            <a:blip r:embed="rId2"/>
            <a:srcRect t="2460" r="3050" b="6465"/>
            <a:stretch/>
          </p:blipFill>
          <p:spPr>
            <a:xfrm>
              <a:off x="448697" y="4015047"/>
              <a:ext cx="1513108" cy="1454728"/>
            </a:xfrm>
            <a:prstGeom prst="rect">
              <a:avLst/>
            </a:prstGeom>
          </p:spPr>
        </p:pic>
      </p:grpSp>
      <p:grpSp>
        <p:nvGrpSpPr>
          <p:cNvPr id="10" name="Grupo 9"/>
          <p:cNvGrpSpPr/>
          <p:nvPr/>
        </p:nvGrpSpPr>
        <p:grpSpPr>
          <a:xfrm>
            <a:off x="156092" y="3563365"/>
            <a:ext cx="11382020" cy="2613598"/>
            <a:chOff x="156092" y="3563365"/>
            <a:chExt cx="11382020" cy="2613598"/>
          </a:xfrm>
        </p:grpSpPr>
        <p:sp>
          <p:nvSpPr>
            <p:cNvPr id="11" name="Rectángulo redondeado 10"/>
            <p:cNvSpPr/>
            <p:nvPr/>
          </p:nvSpPr>
          <p:spPr>
            <a:xfrm>
              <a:off x="1985540" y="3563365"/>
              <a:ext cx="9552572" cy="200348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pic>
          <p:nvPicPr>
            <p:cNvPr id="12" name="Imagen 11"/>
            <p:cNvPicPr>
              <a:picLocks noChangeAspect="1"/>
            </p:cNvPicPr>
            <p:nvPr/>
          </p:nvPicPr>
          <p:blipFill>
            <a:blip r:embed="rId3"/>
            <a:stretch>
              <a:fillRect/>
            </a:stretch>
          </p:blipFill>
          <p:spPr>
            <a:xfrm>
              <a:off x="156092" y="3563365"/>
              <a:ext cx="2768765" cy="2073293"/>
            </a:xfrm>
            <a:prstGeom prst="rect">
              <a:avLst/>
            </a:prstGeom>
          </p:spPr>
        </p:pic>
        <p:sp>
          <p:nvSpPr>
            <p:cNvPr id="13" name="Marcador de contenido 6"/>
            <p:cNvSpPr txBox="1">
              <a:spLocks/>
            </p:cNvSpPr>
            <p:nvPr/>
          </p:nvSpPr>
          <p:spPr>
            <a:xfrm>
              <a:off x="2405377" y="3812703"/>
              <a:ext cx="8594124" cy="236426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30000"/>
                </a:lnSpc>
                <a:buNone/>
              </a:pPr>
              <a:r>
                <a:rPr lang="es-ES" sz="2000" b="1" dirty="0">
                  <a:latin typeface="Arial" panose="020B0604020202020204" pitchFamily="34" charset="0"/>
                  <a:cs typeface="Arial" panose="020B0604020202020204" pitchFamily="34" charset="0"/>
                </a:rPr>
                <a:t>El Partido Revolucionario Institucional (PRI). </a:t>
              </a:r>
            </a:p>
            <a:p>
              <a:pPr marL="0" lvl="0" indent="0" algn="just">
                <a:lnSpc>
                  <a:spcPct val="130000"/>
                </a:lnSpc>
                <a:buNone/>
              </a:pPr>
              <a:r>
                <a:rPr lang="es-ES" sz="2000" dirty="0">
                  <a:latin typeface="Arial" panose="020B0604020202020204" pitchFamily="34" charset="0"/>
                  <a:cs typeface="Arial" panose="020B0604020202020204" pitchFamily="34" charset="0"/>
                </a:rPr>
                <a:t>Fue fundado el 4 de marzo de 1929 por el expresidente Plutarco Elías Calles bajo el nombre de Partido Nacional Revolucionario (PNR), en 1938 fue renombrado como Partido de la Revolución Mexicana (PRM) y en 1946 adopta su nombre actual. Fue el partido gobernante en el país durante 70 años consecutivos, de 1930 a 2000.</a:t>
              </a:r>
            </a:p>
            <a:p>
              <a:pPr marL="0" lvl="0" indent="0" algn="just">
                <a:lnSpc>
                  <a:spcPct val="130000"/>
                </a:lnSpc>
                <a:buNone/>
              </a:pPr>
              <a:r>
                <a:rPr lang="es-MX" sz="2000" dirty="0">
                  <a:latin typeface="Arial" panose="020B0604020202020204" pitchFamily="34" charset="0"/>
                  <a:cs typeface="Arial" panose="020B0604020202020204" pitchFamily="34" charset="0"/>
                </a:rPr>
                <a:t>Ideológicamente es un partido de centro izquierda, plantea como postulados fundamentales el nacionalismo, las libertades, la democracia y la justicia social. </a:t>
              </a:r>
            </a:p>
            <a:p>
              <a:pPr marL="0" indent="0" algn="r">
                <a:lnSpc>
                  <a:spcPct val="130000"/>
                </a:lnSpc>
                <a:buNone/>
              </a:pPr>
              <a:r>
                <a:rPr lang="es-MX" sz="2200" i="1" dirty="0">
                  <a:latin typeface="Arial" panose="020B0604020202020204" pitchFamily="34" charset="0"/>
                  <a:cs typeface="Arial" panose="020B0604020202020204" pitchFamily="34" charset="0"/>
                </a:rPr>
                <a:t>Declaración de  principios</a:t>
              </a:r>
            </a:p>
            <a:p>
              <a:r>
                <a:rPr lang="es-MX" sz="2400" dirty="0">
                  <a:solidFill>
                    <a:schemeClr val="tx1">
                      <a:lumMod val="95000"/>
                      <a:lumOff val="5000"/>
                    </a:schemeClr>
                  </a:solidFill>
                </a:rPr>
                <a:t>Coalición fuerza y corazón por Tabasco PAN Y PRI</a:t>
              </a:r>
            </a:p>
          </p:txBody>
        </p:sp>
      </p:grpSp>
      <p:sp>
        <p:nvSpPr>
          <p:cNvPr id="5" name="Marcador de número de diapositiva 4">
            <a:extLst>
              <a:ext uri="{FF2B5EF4-FFF2-40B4-BE49-F238E27FC236}">
                <a16:creationId xmlns:a16="http://schemas.microsoft.com/office/drawing/2014/main" id="{3948ECD9-8E9D-4780-81CB-7AC310710F4C}"/>
              </a:ext>
            </a:extLst>
          </p:cNvPr>
          <p:cNvSpPr>
            <a:spLocks noGrp="1"/>
          </p:cNvSpPr>
          <p:nvPr>
            <p:ph type="sldNum" sz="quarter" idx="12"/>
          </p:nvPr>
        </p:nvSpPr>
        <p:spPr/>
        <p:txBody>
          <a:bodyPr/>
          <a:lstStyle/>
          <a:p>
            <a:fld id="{7F435081-CFB1-4999-ABED-67D2EC110076}" type="slidenum">
              <a:rPr lang="es-MX" smtClean="0"/>
              <a:t>54</a:t>
            </a:fld>
            <a:endParaRPr lang="es-MX"/>
          </a:p>
        </p:txBody>
      </p:sp>
    </p:spTree>
    <p:extLst>
      <p:ext uri="{BB962C8B-B14F-4D97-AF65-F5344CB8AC3E}">
        <p14:creationId xmlns:p14="http://schemas.microsoft.com/office/powerpoint/2010/main" val="2052949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1972102" y="2868902"/>
            <a:ext cx="9374770" cy="228498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redondeado 1"/>
          <p:cNvSpPr/>
          <p:nvPr/>
        </p:nvSpPr>
        <p:spPr>
          <a:xfrm>
            <a:off x="1972102" y="613184"/>
            <a:ext cx="9374770" cy="2003488"/>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backgroundRemoval t="0" b="99870" l="0" r="100000">
                        <a14:foregroundMark x1="16927" y1="63542" x2="60677" y2="50781"/>
                        <a14:foregroundMark x1="22917" y1="86719" x2="2865" y2="19401"/>
                        <a14:foregroundMark x1="4167" y1="84896" x2="98568" y2="83594"/>
                        <a14:foregroundMark x1="87109" y1="97266" x2="83464" y2="19401"/>
                        <a14:foregroundMark x1="5078" y1="56771" x2="20182" y2="651"/>
                        <a14:foregroundMark x1="18750" y1="1563" x2="83464" y2="46224"/>
                        <a14:foregroundMark x1="46615" y1="60417" x2="18750" y2="11198"/>
                        <a14:foregroundMark x1="10156" y1="26693" x2="33333" y2="14323"/>
                        <a14:foregroundMark x1="11979" y1="38932" x2="38411" y2="14844"/>
                        <a14:foregroundMark x1="18750" y1="39453" x2="22005" y2="10677"/>
                        <a14:foregroundMark x1="2344" y1="89063" x2="32422" y2="95443"/>
                        <a14:foregroundMark x1="24219" y1="98177" x2="21094" y2="72656"/>
                        <a14:foregroundMark x1="8724" y1="96745" x2="6510" y2="56771"/>
                        <a14:foregroundMark x1="2344" y1="88542" x2="1953" y2="57682"/>
                        <a14:foregroundMark x1="8724" y1="97266" x2="130" y2="85807"/>
                        <a14:foregroundMark x1="130" y1="85807" x2="130" y2="85807"/>
                        <a14:foregroundMark x1="9245" y1="61328" x2="47005" y2="40755"/>
                        <a14:foregroundMark x1="20573" y1="68099" x2="53906" y2="53516"/>
                        <a14:foregroundMark x1="21094" y1="54036" x2="37500" y2="74870"/>
                        <a14:foregroundMark x1="1432" y1="59505" x2="31120" y2="72135"/>
                        <a14:foregroundMark x1="12370" y1="73047" x2="21484" y2="76302"/>
                        <a14:foregroundMark x1="16016" y1="78125" x2="12891" y2="60807"/>
                        <a14:foregroundMark x1="13802" y1="78516" x2="16016" y2="68620"/>
                        <a14:foregroundMark x1="22917" y1="79948" x2="27865" y2="76693"/>
                        <a14:foregroundMark x1="23307" y1="76302" x2="28385" y2="73047"/>
                        <a14:foregroundMark x1="29688" y1="78125" x2="62500" y2="69010"/>
                        <a14:foregroundMark x1="33333" y1="85417" x2="71224" y2="67188"/>
                        <a14:foregroundMark x1="37891" y1="92708" x2="78516" y2="76302"/>
                        <a14:foregroundMark x1="36589" y1="88151" x2="68490" y2="77214"/>
                        <a14:foregroundMark x1="34245" y1="89453" x2="40625" y2="67188"/>
                        <a14:foregroundMark x1="32943" y1="87630" x2="33854" y2="68099"/>
                        <a14:foregroundMark x1="1953" y1="89453" x2="5599" y2="96745"/>
                        <a14:foregroundMark x1="7813" y1="97266" x2="30208" y2="94010"/>
                        <a14:foregroundMark x1="18359" y1="96745" x2="24219" y2="99479"/>
                        <a14:foregroundMark x1="3255" y1="89453" x2="11979" y2="99479"/>
                        <a14:foregroundMark x1="1432" y1="95833" x2="6510" y2="98568"/>
                        <a14:foregroundMark x1="25651" y1="96745" x2="59766" y2="96745"/>
                        <a14:foregroundMark x1="12891" y1="64063" x2="3776" y2="28516"/>
                        <a14:foregroundMark x1="2344" y1="52604" x2="5599" y2="18880"/>
                        <a14:foregroundMark x1="2344" y1="45313" x2="2344" y2="13932"/>
                        <a14:foregroundMark x1="8333" y1="20313" x2="32422" y2="2083"/>
                        <a14:foregroundMark x1="1432" y1="14323" x2="21094" y2="651"/>
                        <a14:foregroundMark x1="5078" y1="7943" x2="7422" y2="260"/>
                        <a14:foregroundMark x1="1953" y1="8464" x2="9635" y2="260"/>
                        <a14:foregroundMark x1="10547" y1="16146" x2="12370" y2="260"/>
                        <a14:foregroundMark x1="20182" y1="2474" x2="45182" y2="1563"/>
                        <a14:foregroundMark x1="33333" y1="12109" x2="45703" y2="260"/>
                        <a14:foregroundMark x1="48828" y1="16667" x2="61198" y2="260"/>
                        <a14:foregroundMark x1="50260" y1="23047" x2="87630" y2="8854"/>
                        <a14:foregroundMark x1="74870" y1="31250" x2="86719" y2="4818"/>
                        <a14:foregroundMark x1="74349" y1="36719" x2="52995" y2="651"/>
                        <a14:foregroundMark x1="68490" y1="78125" x2="67969" y2="30729"/>
                        <a14:foregroundMark x1="19271" y1="64063" x2="91667" y2="67188"/>
                        <a14:foregroundMark x1="36979" y1="79427" x2="88932" y2="73047"/>
                        <a14:foregroundMark x1="43880" y1="83594" x2="92578" y2="84505"/>
                        <a14:foregroundMark x1="30208" y1="88151" x2="91276" y2="89063"/>
                        <a14:foregroundMark x1="27474" y1="94922" x2="35677" y2="99479"/>
                        <a14:foregroundMark x1="43880" y1="96354" x2="49740" y2="99089"/>
                        <a14:foregroundMark x1="53906" y1="91797" x2="62109" y2="99089"/>
                        <a14:foregroundMark x1="60677" y1="89063" x2="63411" y2="99479"/>
                        <a14:foregroundMark x1="51563" y1="85807" x2="72135" y2="90365"/>
                        <a14:foregroundMark x1="57943" y1="92708" x2="73438" y2="90885"/>
                        <a14:foregroundMark x1="72135" y1="91797" x2="87109" y2="91797"/>
                        <a14:foregroundMark x1="73047" y1="95443" x2="83984" y2="92188"/>
                        <a14:foregroundMark x1="53906" y1="85417" x2="46615" y2="69531"/>
                        <a14:foregroundMark x1="43359" y1="76302" x2="47005" y2="57682"/>
                        <a14:foregroundMark x1="50260" y1="73568" x2="49349" y2="58073"/>
                        <a14:foregroundMark x1="87109" y1="91276" x2="99870" y2="68620"/>
                        <a14:foregroundMark x1="93490" y1="94010" x2="99870" y2="85417"/>
                        <a14:foregroundMark x1="92188" y1="95443" x2="99870" y2="92188"/>
                        <a14:foregroundMark x1="87109" y1="86328" x2="99870" y2="70443"/>
                        <a14:foregroundMark x1="95833" y1="82682" x2="99870" y2="79427"/>
                        <a14:foregroundMark x1="89844" y1="81771" x2="99870" y2="76693"/>
                        <a14:foregroundMark x1="85807" y1="77214" x2="99870" y2="71354"/>
                        <a14:foregroundMark x1="89453" y1="80859" x2="93490" y2="53516"/>
                        <a14:foregroundMark x1="79818" y1="74870" x2="98958" y2="26172"/>
                        <a14:foregroundMark x1="73438" y1="67188" x2="99870" y2="19792"/>
                        <a14:foregroundMark x1="73438" y1="71745" x2="73438" y2="19792"/>
                        <a14:foregroundMark x1="63411" y1="69010" x2="54818" y2="33073"/>
                        <a14:foregroundMark x1="76172" y1="61719" x2="83073" y2="25781"/>
                        <a14:foregroundMark x1="60286" y1="68620" x2="78516" y2="35807"/>
                        <a14:foregroundMark x1="94401" y1="60417" x2="98958" y2="57682"/>
                        <a14:foregroundMark x1="90755" y1="66797" x2="99870" y2="62630"/>
                        <a14:foregroundMark x1="87109" y1="58594" x2="99479" y2="49870"/>
                        <a14:foregroundMark x1="88021" y1="52214" x2="99870" y2="40755"/>
                        <a14:foregroundMark x1="90365" y1="72656" x2="99870" y2="67708"/>
                        <a14:foregroundMark x1="67578" y1="58984" x2="50260" y2="30729"/>
                        <a14:foregroundMark x1="50651" y1="37109" x2="32031" y2="3906"/>
                        <a14:foregroundMark x1="14193" y1="45313" x2="17448" y2="21615"/>
                        <a14:foregroundMark x1="21094" y1="42188" x2="28776" y2="19401"/>
                        <a14:foregroundMark x1="29297" y1="41667" x2="22005" y2="12109"/>
                        <a14:foregroundMark x1="33333" y1="16667" x2="78516" y2="17057"/>
                        <a14:foregroundMark x1="38411" y1="29427" x2="86719" y2="24349"/>
                        <a14:foregroundMark x1="38411" y1="23438" x2="92578" y2="21224"/>
                        <a14:foregroundMark x1="32943" y1="26172" x2="82552" y2="31250"/>
                        <a14:foregroundMark x1="43880" y1="34896" x2="83984" y2="35807"/>
                        <a14:foregroundMark x1="38411" y1="29818" x2="89453" y2="34375"/>
                        <a14:foregroundMark x1="30599" y1="8464" x2="90755" y2="19401"/>
                        <a14:foregroundMark x1="33333" y1="5729" x2="96745" y2="14844"/>
                        <a14:foregroundMark x1="38411" y1="3906" x2="99479" y2="10677"/>
                        <a14:foregroundMark x1="67969" y1="3906" x2="99870" y2="7031"/>
                        <a14:foregroundMark x1="82161" y1="4297" x2="94401" y2="4297"/>
                        <a14:foregroundMark x1="97135" y1="5729" x2="92578" y2="260"/>
                        <a14:foregroundMark x1="58854" y1="4297" x2="69401" y2="260"/>
                        <a14:foregroundMark x1="77083" y1="5208" x2="78906" y2="260"/>
                        <a14:foregroundMark x1="88932" y1="24870" x2="89453" y2="1172"/>
                        <a14:foregroundMark x1="89453" y1="1172" x2="89453" y2="1172"/>
                        <a14:foregroundMark x1="84896" y1="15234" x2="99870" y2="29818"/>
                        <a14:foregroundMark x1="50260" y1="8464" x2="48828" y2="260"/>
                        <a14:foregroundMark x1="29688" y1="30339" x2="59766" y2="34375"/>
                        <a14:foregroundMark x1="80729" y1="92708" x2="81120" y2="99870"/>
                        <a14:foregroundMark x1="68880" y1="99349" x2="73307" y2="95182"/>
                        <a14:foregroundMark x1="80859" y1="99479" x2="87630" y2="95833"/>
                        <a14:foregroundMark x1="45703" y1="95313" x2="57813" y2="92708"/>
                        <a14:foregroundMark x1="65495" y1="96094" x2="67578" y2="99870"/>
                        <a14:foregroundMark x1="72135" y1="95313" x2="75911" y2="99609"/>
                        <a14:foregroundMark x1="76953" y1="95182" x2="83984" y2="99870"/>
                        <a14:foregroundMark x1="87760" y1="97005" x2="89583" y2="99349"/>
                        <a14:foregroundMark x1="90755" y1="99219" x2="93750" y2="92839"/>
                        <a14:foregroundMark x1="93359" y1="99219" x2="96875" y2="94922"/>
                      </a14:backgroundRemoval>
                    </a14:imgEffect>
                  </a14:imgLayer>
                </a14:imgProps>
              </a:ext>
            </a:extLst>
          </a:blip>
          <a:stretch>
            <a:fillRect/>
          </a:stretch>
        </p:blipFill>
        <p:spPr>
          <a:xfrm>
            <a:off x="689458" y="837743"/>
            <a:ext cx="1521448" cy="1521448"/>
          </a:xfrm>
          <a:prstGeom prst="rect">
            <a:avLst/>
          </a:prstGeom>
        </p:spPr>
      </p:pic>
      <p:pic>
        <p:nvPicPr>
          <p:cNvPr id="12" name="Imagen 11"/>
          <p:cNvPicPr>
            <a:picLocks noChangeAspect="1"/>
          </p:cNvPicPr>
          <p:nvPr/>
        </p:nvPicPr>
        <p:blipFill rotWithShape="1">
          <a:blip r:embed="rId4"/>
          <a:srcRect l="13945" r="13361"/>
          <a:stretch/>
        </p:blipFill>
        <p:spPr>
          <a:xfrm>
            <a:off x="651236" y="3155089"/>
            <a:ext cx="1597891" cy="1646478"/>
          </a:xfrm>
          <a:prstGeom prst="rect">
            <a:avLst/>
          </a:prstGeom>
        </p:spPr>
      </p:pic>
      <p:sp>
        <p:nvSpPr>
          <p:cNvPr id="7" name="Marcador de contenido 6"/>
          <p:cNvSpPr>
            <a:spLocks noGrp="1"/>
          </p:cNvSpPr>
          <p:nvPr>
            <p:ph idx="1"/>
          </p:nvPr>
        </p:nvSpPr>
        <p:spPr>
          <a:xfrm>
            <a:off x="2449709" y="854204"/>
            <a:ext cx="8594124" cy="1640490"/>
          </a:xfrm>
        </p:spPr>
        <p:txBody>
          <a:bodyPr>
            <a:normAutofit fontScale="92500" lnSpcReduction="10000"/>
          </a:bodyPr>
          <a:lstStyle/>
          <a:p>
            <a:pPr marL="0" indent="0">
              <a:buNone/>
            </a:pPr>
            <a:r>
              <a:rPr lang="es-MX" sz="1400" b="1" dirty="0">
                <a:latin typeface="Arial" panose="020B0604020202020204" pitchFamily="34" charset="0"/>
                <a:cs typeface="Arial" panose="020B0604020202020204" pitchFamily="34" charset="0"/>
              </a:rPr>
              <a:t>El Partido Verde Ecologista de México</a:t>
            </a:r>
          </a:p>
          <a:p>
            <a:pPr marL="0" indent="0" algn="just">
              <a:lnSpc>
                <a:spcPct val="107000"/>
              </a:lnSpc>
              <a:spcAft>
                <a:spcPts val="800"/>
              </a:spcAft>
              <a:buNone/>
            </a:pPr>
            <a:r>
              <a:rPr lang="es-MX" sz="1400" dirty="0">
                <a:latin typeface="Arial" panose="020B0604020202020204" pitchFamily="34" charset="0"/>
                <a:ea typeface="Calibri" panose="020F0502020204030204" pitchFamily="34" charset="0"/>
                <a:cs typeface="Arial" panose="020B0604020202020204" pitchFamily="34" charset="0"/>
              </a:rPr>
              <a:t>Fue fundado como organización civil en 1986 bajo el nombre de Partido Verde Mexicano (PVM) y obtuvo su registro ante el Instituto Federal Electoral el 9 de febrero de 1991 bajo el nombre de Partido Ecologista de México (PEM).</a:t>
            </a:r>
            <a:endParaRPr lang="es-MX" sz="1400" b="1" dirty="0">
              <a:latin typeface="Arial" panose="020B0604020202020204" pitchFamily="34" charset="0"/>
              <a:cs typeface="Arial" panose="020B0604020202020204" pitchFamily="34" charset="0"/>
            </a:endParaRPr>
          </a:p>
          <a:p>
            <a:pPr marL="0" indent="0" algn="just">
              <a:buNone/>
            </a:pPr>
            <a:r>
              <a:rPr lang="es-MX" sz="1400" dirty="0">
                <a:latin typeface="Arial" panose="020B0604020202020204" pitchFamily="34" charset="0"/>
                <a:cs typeface="Arial" panose="020B0604020202020204" pitchFamily="34" charset="0"/>
              </a:rPr>
              <a:t>Ideológicamente se le considera un partido conservador </a:t>
            </a:r>
            <a:r>
              <a:rPr lang="es-MX" sz="1400" dirty="0">
                <a:latin typeface="Arial" panose="020B0604020202020204" pitchFamily="34" charset="0"/>
                <a:ea typeface="Calibri" panose="020F0502020204030204" pitchFamily="34" charset="0"/>
                <a:cs typeface="Arial" panose="020B0604020202020204" pitchFamily="34" charset="0"/>
              </a:rPr>
              <a:t>y defiende principios ecologistas, y es aliado de MORENA.</a:t>
            </a:r>
            <a:endParaRPr lang="es-MX" sz="1400" dirty="0">
              <a:solidFill>
                <a:srgbClr val="202122"/>
              </a:solidFill>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MX" sz="1400" dirty="0">
              <a:solidFill>
                <a:srgbClr val="202122"/>
              </a:solidFill>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MX" sz="1400" dirty="0">
              <a:solidFill>
                <a:srgbClr val="202122"/>
              </a:solidFill>
              <a:latin typeface="Arial" panose="020B0604020202020204" pitchFamily="34" charset="0"/>
              <a:cs typeface="Arial" panose="020B0604020202020204" pitchFamily="34" charset="0"/>
            </a:endParaRPr>
          </a:p>
          <a:p>
            <a:pPr marL="0" indent="0" algn="just">
              <a:buNone/>
            </a:pPr>
            <a:endParaRPr lang="es-MX"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7" name="Marcador de contenido 6"/>
          <p:cNvSpPr txBox="1">
            <a:spLocks/>
          </p:cNvSpPr>
          <p:nvPr/>
        </p:nvSpPr>
        <p:spPr>
          <a:xfrm>
            <a:off x="2825141" y="3868749"/>
            <a:ext cx="8594124" cy="1548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dirty="0">
              <a:solidFill>
                <a:schemeClr val="tx1">
                  <a:lumMod val="95000"/>
                  <a:lumOff val="5000"/>
                </a:schemeClr>
              </a:solidFill>
            </a:endParaRPr>
          </a:p>
        </p:txBody>
      </p:sp>
      <p:sp>
        <p:nvSpPr>
          <p:cNvPr id="18" name="Marcador de contenido 6"/>
          <p:cNvSpPr txBox="1">
            <a:spLocks/>
          </p:cNvSpPr>
          <p:nvPr/>
        </p:nvSpPr>
        <p:spPr>
          <a:xfrm>
            <a:off x="2432943" y="2981005"/>
            <a:ext cx="8764301" cy="364112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400" b="1" dirty="0">
                <a:latin typeface="Arial" panose="020B0604020202020204" pitchFamily="34" charset="0"/>
                <a:cs typeface="Arial" panose="020B0604020202020204" pitchFamily="34" charset="0"/>
              </a:rPr>
              <a:t>Partido de la Revolución Democrática</a:t>
            </a:r>
          </a:p>
          <a:p>
            <a:pPr marL="0" indent="0" algn="just">
              <a:lnSpc>
                <a:spcPct val="107000"/>
              </a:lnSpc>
              <a:spcAft>
                <a:spcPts val="800"/>
              </a:spcAft>
              <a:buNone/>
            </a:pPr>
            <a:r>
              <a:rPr lang="es-ES" sz="1400" dirty="0">
                <a:latin typeface="Arial" panose="020B0604020202020204" pitchFamily="34" charset="0"/>
                <a:cs typeface="Arial" panose="020B0604020202020204" pitchFamily="34" charset="0"/>
              </a:rPr>
              <a:t>Surge como una escisión del Partido Revolucionario Institucional en 1987 bajo el nombre de Corriente Democrática, compite en las elecciones federales de 1988 como Frente Democrático Nacional, una coalición del Partido Mexicano Socialista (PMS), el Partido Mexicano de los Trabajadores (PMT), el Partido Socialista Unificado de México (PSUM), el Partido Patriótico Revolucionario (PPR) y el Movimiento Revolucionario del Pueblo (MRP). Se establece formalmente como partido el 5 de mayo de 1989, siendo fundado por Cuauhtémoc Cárdenas Solórzano, Porfirio Muñoz Ledo e Ifigenia Martínez.</a:t>
            </a:r>
            <a:r>
              <a:rPr lang="es-MX" sz="1400" dirty="0">
                <a:latin typeface="Arial" panose="020B0604020202020204" pitchFamily="34" charset="0"/>
                <a:cs typeface="Arial" panose="020B0604020202020204" pitchFamily="34" charset="0"/>
              </a:rPr>
              <a:t>Es un partido político nacional de izquierda, constituido legalmente bajo el marco de lo establecido por la Constitución Política de los Estados Unidos Mexicanos.</a:t>
            </a:r>
          </a:p>
          <a:p>
            <a:pPr marL="0" indent="0" algn="r">
              <a:lnSpc>
                <a:spcPct val="107000"/>
              </a:lnSpc>
              <a:spcAft>
                <a:spcPts val="800"/>
              </a:spcAft>
              <a:buNone/>
            </a:pPr>
            <a:endParaRPr lang="es-MX" sz="1200" i="1" dirty="0">
              <a:latin typeface="Arial" panose="020B0604020202020204" pitchFamily="34" charset="0"/>
              <a:cs typeface="Arial" panose="020B0604020202020204" pitchFamily="34" charset="0"/>
            </a:endParaRPr>
          </a:p>
          <a:p>
            <a:pPr marL="0" indent="0" algn="r">
              <a:lnSpc>
                <a:spcPct val="107000"/>
              </a:lnSpc>
              <a:spcAft>
                <a:spcPts val="800"/>
              </a:spcAft>
              <a:buNone/>
            </a:pPr>
            <a:r>
              <a:rPr lang="es-MX" sz="1200" i="1" dirty="0">
                <a:latin typeface="Arial" panose="020B0604020202020204" pitchFamily="34" charset="0"/>
                <a:cs typeface="Arial" panose="020B0604020202020204" pitchFamily="34" charset="0"/>
              </a:rPr>
              <a:t>Art. 2 de los estatutos</a:t>
            </a:r>
          </a:p>
          <a:p>
            <a:pPr marL="0" indent="0" algn="r">
              <a:lnSpc>
                <a:spcPct val="107000"/>
              </a:lnSpc>
              <a:spcAft>
                <a:spcPts val="800"/>
              </a:spcAft>
              <a:buNone/>
            </a:pPr>
            <a:r>
              <a:rPr lang="es-MX" sz="1200" i="1" dirty="0">
                <a:latin typeface="Arial" panose="020B0604020202020204" pitchFamily="34" charset="0"/>
                <a:cs typeface="Arial" panose="020B0604020202020204" pitchFamily="34" charset="0"/>
              </a:rPr>
              <a:t>Es una organización de izquierda, democrática y progresista,</a:t>
            </a:r>
            <a:r>
              <a:rPr lang="es-ES" sz="1200" i="1" dirty="0">
                <a:latin typeface="Arial" panose="020B0604020202020204" pitchFamily="34" charset="0"/>
                <a:cs typeface="Arial" panose="020B0604020202020204" pitchFamily="34" charset="0"/>
              </a:rPr>
              <a:t> que lucha contra el neoliberalismo.</a:t>
            </a:r>
            <a:endParaRPr lang="es-MX" sz="1200" i="1" dirty="0">
              <a:latin typeface="Arial" panose="020B0604020202020204" pitchFamily="34" charset="0"/>
              <a:cs typeface="Arial" panose="020B0604020202020204" pitchFamily="34" charset="0"/>
            </a:endParaRPr>
          </a:p>
          <a:p>
            <a:pPr marL="0" indent="0" algn="r">
              <a:lnSpc>
                <a:spcPct val="107000"/>
              </a:lnSpc>
              <a:spcAft>
                <a:spcPts val="800"/>
              </a:spcAft>
              <a:buNone/>
            </a:pPr>
            <a:r>
              <a:rPr lang="es-MX" sz="1200" i="1" dirty="0">
                <a:latin typeface="Arial" panose="020B0604020202020204" pitchFamily="34" charset="0"/>
                <a:cs typeface="Arial" panose="020B0604020202020204" pitchFamily="34" charset="0"/>
              </a:rPr>
              <a:t>Declaración de principios.</a:t>
            </a:r>
          </a:p>
          <a:p>
            <a:endParaRPr lang="es-MX" sz="1400" dirty="0">
              <a:latin typeface="Arial" panose="020B0604020202020204" pitchFamily="34" charset="0"/>
              <a:cs typeface="Arial" panose="020B0604020202020204" pitchFamily="34" charset="0"/>
            </a:endParaRPr>
          </a:p>
        </p:txBody>
      </p:sp>
      <p:sp>
        <p:nvSpPr>
          <p:cNvPr id="5" name="Marcador de número de diapositiva 4">
            <a:extLst>
              <a:ext uri="{FF2B5EF4-FFF2-40B4-BE49-F238E27FC236}">
                <a16:creationId xmlns:a16="http://schemas.microsoft.com/office/drawing/2014/main" id="{64E0A4EE-0E40-4818-A479-BEC5DFF33059}"/>
              </a:ext>
            </a:extLst>
          </p:cNvPr>
          <p:cNvSpPr>
            <a:spLocks noGrp="1"/>
          </p:cNvSpPr>
          <p:nvPr>
            <p:ph type="sldNum" sz="quarter" idx="12"/>
          </p:nvPr>
        </p:nvSpPr>
        <p:spPr/>
        <p:txBody>
          <a:bodyPr/>
          <a:lstStyle/>
          <a:p>
            <a:fld id="{7F435081-CFB1-4999-ABED-67D2EC110076}" type="slidenum">
              <a:rPr lang="es-MX" smtClean="0"/>
              <a:t>55</a:t>
            </a:fld>
            <a:endParaRPr lang="es-MX"/>
          </a:p>
        </p:txBody>
      </p:sp>
    </p:spTree>
    <p:extLst>
      <p:ext uri="{BB962C8B-B14F-4D97-AF65-F5344CB8AC3E}">
        <p14:creationId xmlns:p14="http://schemas.microsoft.com/office/powerpoint/2010/main" val="1569677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2057584" y="581981"/>
            <a:ext cx="9552572" cy="2003488"/>
          </a:xfrm>
          <a:prstGeom prst="roundRect">
            <a:avLst/>
          </a:prstGeom>
          <a:solidFill>
            <a:srgbClr val="FFDD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contenido 2"/>
          <p:cNvSpPr>
            <a:spLocks noGrp="1"/>
          </p:cNvSpPr>
          <p:nvPr>
            <p:ph idx="1"/>
          </p:nvPr>
        </p:nvSpPr>
        <p:spPr>
          <a:xfrm>
            <a:off x="5156886" y="1825625"/>
            <a:ext cx="6196914" cy="4351338"/>
          </a:xfrm>
        </p:spPr>
        <p:txBody>
          <a:bodyPr/>
          <a:lstStyle/>
          <a:p>
            <a:endParaRPr lang="es-MX" dirty="0"/>
          </a:p>
          <a:p>
            <a:endParaRPr lang="es-MX" dirty="0"/>
          </a:p>
        </p:txBody>
      </p:sp>
      <p:pic>
        <p:nvPicPr>
          <p:cNvPr id="2" name="Imagen 1"/>
          <p:cNvPicPr>
            <a:picLocks noChangeAspect="1"/>
          </p:cNvPicPr>
          <p:nvPr/>
        </p:nvPicPr>
        <p:blipFill>
          <a:blip r:embed="rId2"/>
          <a:stretch>
            <a:fillRect/>
          </a:stretch>
        </p:blipFill>
        <p:spPr>
          <a:xfrm>
            <a:off x="778409" y="821659"/>
            <a:ext cx="1524132" cy="1524132"/>
          </a:xfrm>
          <a:prstGeom prst="rect">
            <a:avLst/>
          </a:prstGeom>
        </p:spPr>
      </p:pic>
      <p:sp>
        <p:nvSpPr>
          <p:cNvPr id="8" name="Marcador de contenido 6"/>
          <p:cNvSpPr txBox="1">
            <a:spLocks/>
          </p:cNvSpPr>
          <p:nvPr/>
        </p:nvSpPr>
        <p:spPr>
          <a:xfrm>
            <a:off x="2536808" y="629862"/>
            <a:ext cx="8594124" cy="22243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s-ES" sz="1400" b="1" dirty="0">
                <a:latin typeface="Arial" panose="020B0604020202020204" pitchFamily="34" charset="0"/>
                <a:cs typeface="Arial" panose="020B0604020202020204" pitchFamily="34" charset="0"/>
              </a:rPr>
              <a:t>El Partido del Trabajo (PT).</a:t>
            </a:r>
          </a:p>
          <a:p>
            <a:pPr marL="0" indent="0" algn="just">
              <a:lnSpc>
                <a:spcPct val="110000"/>
              </a:lnSpc>
              <a:buNone/>
            </a:pPr>
            <a:r>
              <a:rPr lang="es-ES" sz="1400" dirty="0">
                <a:latin typeface="Arial" panose="020B0604020202020204" pitchFamily="34" charset="0"/>
                <a:cs typeface="Arial" panose="020B0604020202020204" pitchFamily="34" charset="0"/>
              </a:rPr>
              <a:t>Fue fundado el 8 de diciembre de 1990 mediante la unión de organizaciones sociales como el Comité de Defensa Popular de Chihuahua, el Frente Popular de Lucha de Zacatecas, el Frente Popular Tierra y Libertad de Monterrey y por miembros de la Unión Nacional de Trabajadores Agrícolas. Obtuvo su registro como partido el 22 de enero de 1991.</a:t>
            </a:r>
            <a:endParaRPr lang="es-MX" sz="1400" dirty="0">
              <a:latin typeface="Arial" panose="020B0604020202020204" pitchFamily="34" charset="0"/>
              <a:cs typeface="Arial" panose="020B0604020202020204" pitchFamily="34" charset="0"/>
            </a:endParaRPr>
          </a:p>
          <a:p>
            <a:pPr marL="0" indent="0" algn="just">
              <a:lnSpc>
                <a:spcPct val="110000"/>
              </a:lnSpc>
              <a:buNone/>
            </a:pPr>
            <a:r>
              <a:rPr lang="es-MX" sz="1400" dirty="0">
                <a:latin typeface="Arial" panose="020B0604020202020204" pitchFamily="34" charset="0"/>
                <a:cs typeface="Arial" panose="020B0604020202020204" pitchFamily="34" charset="0"/>
              </a:rPr>
              <a:t>El Partido está a favor de construir una mayoría de izquierda en el Congreso de la Unión y acceder al Poder Ejecutivo Federal. </a:t>
            </a:r>
          </a:p>
          <a:p>
            <a:pPr marL="0" indent="0" algn="r">
              <a:lnSpc>
                <a:spcPct val="110000"/>
              </a:lnSpc>
              <a:spcAft>
                <a:spcPts val="800"/>
              </a:spcAft>
              <a:buNone/>
            </a:pPr>
            <a:r>
              <a:rPr lang="es-MX" sz="1400" i="1" dirty="0">
                <a:latin typeface="Arial" panose="020B0604020202020204" pitchFamily="34" charset="0"/>
                <a:cs typeface="Arial" panose="020B0604020202020204" pitchFamily="34" charset="0"/>
              </a:rPr>
              <a:t>Numeral 35 del programa de acción</a:t>
            </a:r>
          </a:p>
        </p:txBody>
      </p:sp>
      <p:sp>
        <p:nvSpPr>
          <p:cNvPr id="11" name="Rectángulo redondeado 10"/>
          <p:cNvSpPr/>
          <p:nvPr/>
        </p:nvSpPr>
        <p:spPr>
          <a:xfrm>
            <a:off x="2302541" y="3713067"/>
            <a:ext cx="9186654" cy="1975823"/>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Marcador de contenido 2"/>
          <p:cNvSpPr txBox="1">
            <a:spLocks/>
          </p:cNvSpPr>
          <p:nvPr/>
        </p:nvSpPr>
        <p:spPr>
          <a:xfrm>
            <a:off x="2676355" y="3905117"/>
            <a:ext cx="8381111" cy="2165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s-ES" sz="1400" dirty="0">
                <a:latin typeface="Arial" panose="020B0604020202020204" pitchFamily="34" charset="0"/>
                <a:cs typeface="Arial" panose="020B0604020202020204" pitchFamily="34" charset="0"/>
              </a:rPr>
              <a:t>El partido Movimiento Ciudadano (MC) fue fundado en 1997 como agrupación política bajo el nombre de Convergencia por la Democracia, obteniendo el registro ante el Instituto Federal Electoral el 1 de agosto de 1999. </a:t>
            </a:r>
            <a:endParaRPr lang="es-MX" sz="1400" dirty="0">
              <a:latin typeface="Arial" panose="020B0604020202020204" pitchFamily="34" charset="0"/>
              <a:cs typeface="Arial" panose="020B0604020202020204" pitchFamily="34" charset="0"/>
            </a:endParaRPr>
          </a:p>
          <a:p>
            <a:pPr marL="0" indent="0" algn="just">
              <a:lnSpc>
                <a:spcPct val="130000"/>
              </a:lnSpc>
              <a:buFont typeface="Arial" panose="020B0604020202020204" pitchFamily="34" charset="0"/>
              <a:buNone/>
            </a:pPr>
            <a:r>
              <a:rPr lang="es-MX" sz="1400" dirty="0">
                <a:latin typeface="Arial" panose="020B0604020202020204" pitchFamily="34" charset="0"/>
                <a:cs typeface="Arial" panose="020B0604020202020204" pitchFamily="34" charset="0"/>
              </a:rPr>
              <a:t>Se define a sí mismo como socialdemócrata, partidario de la libertad de mercado  y de la intervención de estado en la economía</a:t>
            </a:r>
          </a:p>
          <a:p>
            <a:pPr marL="0" indent="0" algn="r">
              <a:lnSpc>
                <a:spcPct val="130000"/>
              </a:lnSpc>
              <a:buFont typeface="Arial" panose="020B0604020202020204" pitchFamily="34" charset="0"/>
              <a:buNone/>
            </a:pPr>
            <a:r>
              <a:rPr lang="es-MX" sz="1400" i="1" dirty="0">
                <a:latin typeface="Arial" panose="020B0604020202020204" pitchFamily="34" charset="0"/>
                <a:cs typeface="Arial" panose="020B0604020202020204" pitchFamily="34" charset="0"/>
              </a:rPr>
              <a:t>Declaración de  principios</a:t>
            </a:r>
          </a:p>
        </p:txBody>
      </p:sp>
      <p:pic>
        <p:nvPicPr>
          <p:cNvPr id="13" name="Imagen 12"/>
          <p:cNvPicPr>
            <a:picLocks noChangeAspect="1"/>
          </p:cNvPicPr>
          <p:nvPr/>
        </p:nvPicPr>
        <p:blipFill>
          <a:blip r:embed="rId3"/>
          <a:stretch>
            <a:fillRect/>
          </a:stretch>
        </p:blipFill>
        <p:spPr>
          <a:xfrm>
            <a:off x="805755" y="3843088"/>
            <a:ext cx="1548000" cy="1548000"/>
          </a:xfrm>
          <a:prstGeom prst="rect">
            <a:avLst/>
          </a:prstGeom>
        </p:spPr>
      </p:pic>
      <p:sp>
        <p:nvSpPr>
          <p:cNvPr id="6" name="Marcador de número de diapositiva 5">
            <a:extLst>
              <a:ext uri="{FF2B5EF4-FFF2-40B4-BE49-F238E27FC236}">
                <a16:creationId xmlns:a16="http://schemas.microsoft.com/office/drawing/2014/main" id="{74F04231-B339-4743-81E0-4E12E509887A}"/>
              </a:ext>
            </a:extLst>
          </p:cNvPr>
          <p:cNvSpPr>
            <a:spLocks noGrp="1"/>
          </p:cNvSpPr>
          <p:nvPr>
            <p:ph type="sldNum" sz="quarter" idx="12"/>
          </p:nvPr>
        </p:nvSpPr>
        <p:spPr/>
        <p:txBody>
          <a:bodyPr/>
          <a:lstStyle/>
          <a:p>
            <a:fld id="{7F435081-CFB1-4999-ABED-67D2EC110076}" type="slidenum">
              <a:rPr lang="es-MX" smtClean="0"/>
              <a:t>56</a:t>
            </a:fld>
            <a:endParaRPr lang="es-MX"/>
          </a:p>
        </p:txBody>
      </p:sp>
    </p:spTree>
    <p:extLst>
      <p:ext uri="{BB962C8B-B14F-4D97-AF65-F5344CB8AC3E}">
        <p14:creationId xmlns:p14="http://schemas.microsoft.com/office/powerpoint/2010/main" val="953588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841899" y="1109861"/>
            <a:ext cx="8724024" cy="2876203"/>
          </a:xfrm>
          <a:prstGeom prst="roundRect">
            <a:avLst/>
          </a:prstGeom>
          <a:solidFill>
            <a:srgbClr val="FFDD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Marcador de contenido 3"/>
          <p:cNvPicPr>
            <a:picLocks noGrp="1" noChangeAspect="1"/>
          </p:cNvPicPr>
          <p:nvPr>
            <p:ph idx="1"/>
          </p:nvPr>
        </p:nvPicPr>
        <p:blipFill>
          <a:blip r:embed="rId2"/>
          <a:stretch>
            <a:fillRect/>
          </a:stretch>
        </p:blipFill>
        <p:spPr>
          <a:xfrm>
            <a:off x="1288930" y="1639896"/>
            <a:ext cx="1800000" cy="1800000"/>
          </a:xfrm>
          <a:prstGeom prst="rect">
            <a:avLst/>
          </a:prstGeom>
        </p:spPr>
      </p:pic>
      <p:sp>
        <p:nvSpPr>
          <p:cNvPr id="14" name="Marcador de contenido 2"/>
          <p:cNvSpPr txBox="1">
            <a:spLocks/>
          </p:cNvSpPr>
          <p:nvPr/>
        </p:nvSpPr>
        <p:spPr>
          <a:xfrm>
            <a:off x="3388710" y="1219925"/>
            <a:ext cx="7877433" cy="3430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s-ES" sz="1500" dirty="0">
                <a:latin typeface="Arial" panose="020B0604020202020204" pitchFamily="34" charset="0"/>
                <a:cs typeface="Arial" panose="020B0604020202020204" pitchFamily="34" charset="0"/>
              </a:rPr>
              <a:t>El partido Movimiento Regeneración Nacional (Morena) fue creado en 2011 como una asociación civil dedicada a impulsar la campaña presidencial de Andrés Manuel López Obrador en las elecciones federales de 2012 por parte de la coalición Movimiento Progresista conformada por el Partido de la Revolución Democrática (PRD), el Partido del Trabajo (PT) y Movimiento Ciudadano (MC). Tras ser derrotados en los comicios, el candidato y el movimiento se separaron del PRD y de la coalición, buscando constituir su propio partido político. En julio de 2014, Morena obtiene su registro ante el Instituto Nacional Electoral, siendo López Obrador su fundador.</a:t>
            </a:r>
          </a:p>
          <a:p>
            <a:pPr marL="0" indent="0" algn="just">
              <a:lnSpc>
                <a:spcPct val="107000"/>
              </a:lnSpc>
              <a:spcAft>
                <a:spcPts val="800"/>
              </a:spcAft>
              <a:buNone/>
            </a:pPr>
            <a:r>
              <a:rPr lang="es-MX" sz="1500" dirty="0">
                <a:latin typeface="Arial" panose="020B0604020202020204" pitchFamily="34" charset="0"/>
                <a:cs typeface="Arial" panose="020B0604020202020204" pitchFamily="34" charset="0"/>
              </a:rPr>
              <a:t>El partido se declara de izquierda, democrático, anticorrupción y opuesto al neoliberalismo.</a:t>
            </a:r>
          </a:p>
          <a:p>
            <a:pPr marL="0" indent="0" algn="r">
              <a:buNone/>
            </a:pPr>
            <a:r>
              <a:rPr lang="es-MX" sz="1500" i="1" dirty="0">
                <a:latin typeface="Arial" panose="020B0604020202020204" pitchFamily="34" charset="0"/>
                <a:cs typeface="Arial" panose="020B0604020202020204" pitchFamily="34" charset="0"/>
              </a:rPr>
              <a:t>Declaración de  principios</a:t>
            </a:r>
          </a:p>
        </p:txBody>
      </p:sp>
      <p:sp>
        <p:nvSpPr>
          <p:cNvPr id="4" name="Marcador de número de diapositiva 3">
            <a:extLst>
              <a:ext uri="{FF2B5EF4-FFF2-40B4-BE49-F238E27FC236}">
                <a16:creationId xmlns:a16="http://schemas.microsoft.com/office/drawing/2014/main" id="{D66479E7-82D3-4FDC-B41E-2F9A542EF835}"/>
              </a:ext>
            </a:extLst>
          </p:cNvPr>
          <p:cNvSpPr>
            <a:spLocks noGrp="1"/>
          </p:cNvSpPr>
          <p:nvPr>
            <p:ph type="sldNum" sz="quarter" idx="12"/>
          </p:nvPr>
        </p:nvSpPr>
        <p:spPr/>
        <p:txBody>
          <a:bodyPr/>
          <a:lstStyle/>
          <a:p>
            <a:fld id="{7F435081-CFB1-4999-ABED-67D2EC110076}" type="slidenum">
              <a:rPr lang="es-MX" smtClean="0"/>
              <a:t>57</a:t>
            </a:fld>
            <a:endParaRPr lang="es-MX"/>
          </a:p>
        </p:txBody>
      </p:sp>
    </p:spTree>
    <p:extLst>
      <p:ext uri="{BB962C8B-B14F-4D97-AF65-F5344CB8AC3E}">
        <p14:creationId xmlns:p14="http://schemas.microsoft.com/office/powerpoint/2010/main" val="1704156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1">
            <a:extLst>
              <a:ext uri="{FF2B5EF4-FFF2-40B4-BE49-F238E27FC236}">
                <a16:creationId xmlns:a16="http://schemas.microsoft.com/office/drawing/2014/main" id="{D5DCE16E-4D62-4B09-8793-907DB063F262}"/>
              </a:ext>
            </a:extLst>
          </p:cNvPr>
          <p:cNvSpPr/>
          <p:nvPr/>
        </p:nvSpPr>
        <p:spPr>
          <a:xfrm>
            <a:off x="2463801" y="1221640"/>
            <a:ext cx="8195731" cy="2003488"/>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redondeado 8">
            <a:extLst>
              <a:ext uri="{FF2B5EF4-FFF2-40B4-BE49-F238E27FC236}">
                <a16:creationId xmlns:a16="http://schemas.microsoft.com/office/drawing/2014/main" id="{050F4563-ECE7-405E-A818-D6A78A7F577C}"/>
              </a:ext>
            </a:extLst>
          </p:cNvPr>
          <p:cNvSpPr/>
          <p:nvPr/>
        </p:nvSpPr>
        <p:spPr>
          <a:xfrm>
            <a:off x="2463801" y="3958409"/>
            <a:ext cx="8195732" cy="2117962"/>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E6782632-411D-49DA-9F00-3282ABDC4E98}"/>
              </a:ext>
            </a:extLst>
          </p:cNvPr>
          <p:cNvSpPr txBox="1"/>
          <p:nvPr/>
        </p:nvSpPr>
        <p:spPr>
          <a:xfrm>
            <a:off x="3081865" y="689699"/>
            <a:ext cx="7196666" cy="584775"/>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latin typeface="Arial Narrow" panose="020B0606020202030204" pitchFamily="34" charset="0"/>
              </a:rPr>
              <a:t>Coalición “Sigamos haciendo historia”</a:t>
            </a:r>
          </a:p>
        </p:txBody>
      </p:sp>
      <p:sp>
        <p:nvSpPr>
          <p:cNvPr id="7" name="CuadroTexto 6">
            <a:extLst>
              <a:ext uri="{FF2B5EF4-FFF2-40B4-BE49-F238E27FC236}">
                <a16:creationId xmlns:a16="http://schemas.microsoft.com/office/drawing/2014/main" id="{A804B0A0-497C-4A8C-900A-E041095227C9}"/>
              </a:ext>
            </a:extLst>
          </p:cNvPr>
          <p:cNvSpPr txBox="1"/>
          <p:nvPr/>
        </p:nvSpPr>
        <p:spPr>
          <a:xfrm>
            <a:off x="3115731" y="3458302"/>
            <a:ext cx="7196666" cy="584775"/>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latin typeface="Arial Narrow" panose="020B0606020202030204" pitchFamily="34" charset="0"/>
              </a:rPr>
              <a:t>Coalición “Fuerza y corazón por México”</a:t>
            </a:r>
          </a:p>
        </p:txBody>
      </p:sp>
      <p:pic>
        <p:nvPicPr>
          <p:cNvPr id="9" name="Imagen 8" descr="https://iepct.mx/img/pan.png">
            <a:extLst>
              <a:ext uri="{FF2B5EF4-FFF2-40B4-BE49-F238E27FC236}">
                <a16:creationId xmlns:a16="http://schemas.microsoft.com/office/drawing/2014/main" id="{8621E2C0-A77A-431B-803D-FCE16250FA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46011" y="4278312"/>
            <a:ext cx="1440000" cy="1440000"/>
          </a:xfrm>
          <a:prstGeom prst="rect">
            <a:avLst/>
          </a:prstGeom>
          <a:noFill/>
          <a:ln>
            <a:noFill/>
          </a:ln>
        </p:spPr>
      </p:pic>
      <p:pic>
        <p:nvPicPr>
          <p:cNvPr id="10" name="Imagen 9" descr="https://iepct.mx/img/pri.gif">
            <a:extLst>
              <a:ext uri="{FF2B5EF4-FFF2-40B4-BE49-F238E27FC236}">
                <a16:creationId xmlns:a16="http://schemas.microsoft.com/office/drawing/2014/main" id="{363F8CC0-A09E-4035-A61A-B4F704EEB0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29738" y="4278312"/>
            <a:ext cx="1440000" cy="1440000"/>
          </a:xfrm>
          <a:prstGeom prst="rect">
            <a:avLst/>
          </a:prstGeom>
          <a:noFill/>
          <a:ln>
            <a:noFill/>
          </a:ln>
        </p:spPr>
      </p:pic>
      <p:pic>
        <p:nvPicPr>
          <p:cNvPr id="11" name="Imagen 10" descr="https://iepct.mx/img/prd.gif">
            <a:extLst>
              <a:ext uri="{FF2B5EF4-FFF2-40B4-BE49-F238E27FC236}">
                <a16:creationId xmlns:a16="http://schemas.microsoft.com/office/drawing/2014/main" id="{BCD870C6-C02E-4339-8B02-E303CC6015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91411" y="4278312"/>
            <a:ext cx="1440000" cy="1440000"/>
          </a:xfrm>
          <a:prstGeom prst="rect">
            <a:avLst/>
          </a:prstGeom>
          <a:noFill/>
          <a:ln>
            <a:noFill/>
          </a:ln>
        </p:spPr>
      </p:pic>
      <p:pic>
        <p:nvPicPr>
          <p:cNvPr id="12" name="Imagen 11" descr="https://iepct.mx/img/morena.gif">
            <a:extLst>
              <a:ext uri="{FF2B5EF4-FFF2-40B4-BE49-F238E27FC236}">
                <a16:creationId xmlns:a16="http://schemas.microsoft.com/office/drawing/2014/main" id="{4288582F-099C-4CED-A8CD-CB6F8FB6292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35580" y="1514489"/>
            <a:ext cx="1440000" cy="1440000"/>
          </a:xfrm>
          <a:prstGeom prst="rect">
            <a:avLst/>
          </a:prstGeom>
          <a:noFill/>
          <a:ln>
            <a:noFill/>
          </a:ln>
        </p:spPr>
      </p:pic>
      <p:pic>
        <p:nvPicPr>
          <p:cNvPr id="13" name="Imagen 12" descr="https://iepct.mx/img/pt.gif">
            <a:extLst>
              <a:ext uri="{FF2B5EF4-FFF2-40B4-BE49-F238E27FC236}">
                <a16:creationId xmlns:a16="http://schemas.microsoft.com/office/drawing/2014/main" id="{FE06973B-6D04-4EF1-9D37-841C1A513F2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784420" y="1514489"/>
            <a:ext cx="1440000" cy="1440000"/>
          </a:xfrm>
          <a:prstGeom prst="rect">
            <a:avLst/>
          </a:prstGeom>
          <a:noFill/>
          <a:ln>
            <a:noFill/>
          </a:ln>
        </p:spPr>
      </p:pic>
      <p:pic>
        <p:nvPicPr>
          <p:cNvPr id="14" name="Imagen 13" descr="https://iepct.mx/img/pvem.gif">
            <a:extLst>
              <a:ext uri="{FF2B5EF4-FFF2-40B4-BE49-F238E27FC236}">
                <a16:creationId xmlns:a16="http://schemas.microsoft.com/office/drawing/2014/main" id="{771D8708-1BB2-41B2-9AED-F2E82770AD2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533260" y="1514489"/>
            <a:ext cx="1440000" cy="1440000"/>
          </a:xfrm>
          <a:prstGeom prst="rect">
            <a:avLst/>
          </a:prstGeom>
          <a:noFill/>
          <a:ln>
            <a:noFill/>
          </a:ln>
        </p:spPr>
      </p:pic>
      <p:sp>
        <p:nvSpPr>
          <p:cNvPr id="17" name="Marcador de número de diapositiva 16">
            <a:extLst>
              <a:ext uri="{FF2B5EF4-FFF2-40B4-BE49-F238E27FC236}">
                <a16:creationId xmlns:a16="http://schemas.microsoft.com/office/drawing/2014/main" id="{941D9AF4-5E8B-4E42-8F7E-A53EB96C6CFE}"/>
              </a:ext>
            </a:extLst>
          </p:cNvPr>
          <p:cNvSpPr>
            <a:spLocks noGrp="1"/>
          </p:cNvSpPr>
          <p:nvPr>
            <p:ph type="sldNum" sz="quarter" idx="12"/>
          </p:nvPr>
        </p:nvSpPr>
        <p:spPr/>
        <p:txBody>
          <a:bodyPr/>
          <a:lstStyle/>
          <a:p>
            <a:fld id="{7F435081-CFB1-4999-ABED-67D2EC110076}" type="slidenum">
              <a:rPr lang="es-MX" smtClean="0"/>
              <a:t>58</a:t>
            </a:fld>
            <a:endParaRPr lang="es-MX"/>
          </a:p>
        </p:txBody>
      </p:sp>
    </p:spTree>
    <p:extLst>
      <p:ext uri="{BB962C8B-B14F-4D97-AF65-F5344CB8AC3E}">
        <p14:creationId xmlns:p14="http://schemas.microsoft.com/office/powerpoint/2010/main" val="3533319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7D4E1115-89CA-44F0-85C6-88A00F260D84}"/>
              </a:ext>
            </a:extLst>
          </p:cNvPr>
          <p:cNvSpPr txBox="1">
            <a:spLocks/>
          </p:cNvSpPr>
          <p:nvPr/>
        </p:nvSpPr>
        <p:spPr>
          <a:xfrm>
            <a:off x="1087423" y="3317610"/>
            <a:ext cx="10017154" cy="952421"/>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s-ES" sz="5400" dirty="0">
                <a:solidFill>
                  <a:schemeClr val="tx1"/>
                </a:solidFill>
                <a:effectLst>
                  <a:outerShdw blurRad="38100" dist="38100" dir="2700000" algn="tl">
                    <a:srgbClr val="000000">
                      <a:alpha val="43137"/>
                    </a:srgbClr>
                  </a:outerShdw>
                </a:effectLst>
                <a:latin typeface="Arial Narrow" panose="020B0606020202030204" pitchFamily="34" charset="0"/>
              </a:rPr>
              <a:t>Sistema Electoral en Tabasco</a:t>
            </a:r>
          </a:p>
        </p:txBody>
      </p:sp>
      <p:sp>
        <p:nvSpPr>
          <p:cNvPr id="3" name="Rectángulo 2"/>
          <p:cNvSpPr/>
          <p:nvPr/>
        </p:nvSpPr>
        <p:spPr>
          <a:xfrm>
            <a:off x="0" y="474282"/>
            <a:ext cx="12192000" cy="1172308"/>
          </a:xfrm>
          <a:prstGeom prst="rect">
            <a:avLst/>
          </a:prstGeom>
          <a:solidFill>
            <a:schemeClr val="accent1">
              <a:lumMod val="5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0" y="851753"/>
            <a:ext cx="12192000" cy="445477"/>
          </a:xfrm>
          <a:prstGeom prst="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0" y="6178600"/>
            <a:ext cx="12192000" cy="473744"/>
          </a:xfrm>
          <a:prstGeom prst="rect">
            <a:avLst/>
          </a:prstGeom>
          <a:solidFill>
            <a:srgbClr val="7030A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5941052"/>
            <a:ext cx="12192000" cy="391885"/>
          </a:xfrm>
          <a:prstGeom prst="rect">
            <a:avLst/>
          </a:prstGeom>
          <a:solidFill>
            <a:schemeClr val="accent1">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9797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213129" y="239564"/>
            <a:ext cx="6235236" cy="876542"/>
          </a:xfrm>
        </p:spPr>
        <p:txBody>
          <a:bodyPr>
            <a:normAutofit fontScale="90000"/>
          </a:bodyPr>
          <a:lstStyle/>
          <a:p>
            <a:pPr algn="ctr"/>
            <a:r>
              <a:rPr lang="es-MX" sz="4000" b="1" dirty="0">
                <a:effectLst>
                  <a:outerShdw blurRad="38100" dist="38100" dir="2700000" algn="tl">
                    <a:srgbClr val="000000">
                      <a:alpha val="43137"/>
                    </a:srgbClr>
                  </a:outerShdw>
                </a:effectLst>
                <a:latin typeface="Arial Narrow" panose="020B0606020202030204" pitchFamily="34" charset="0"/>
              </a:rPr>
              <a:t>Poder Absolutista </a:t>
            </a:r>
            <a:br>
              <a:rPr lang="es-MX" sz="4000" b="1" dirty="0">
                <a:effectLst>
                  <a:outerShdw blurRad="38100" dist="38100" dir="2700000" algn="tl">
                    <a:srgbClr val="000000">
                      <a:alpha val="43137"/>
                    </a:srgbClr>
                  </a:outerShdw>
                </a:effectLst>
                <a:latin typeface="Arial Narrow" panose="020B0606020202030204" pitchFamily="34" charset="0"/>
              </a:rPr>
            </a:br>
            <a:r>
              <a:rPr lang="es-MX" sz="4000" b="1" dirty="0">
                <a:effectLst>
                  <a:outerShdw blurRad="38100" dist="38100" dir="2700000" algn="tl">
                    <a:srgbClr val="000000">
                      <a:alpha val="43137"/>
                    </a:srgbClr>
                  </a:outerShdw>
                </a:effectLst>
                <a:latin typeface="Arial Narrow" panose="020B0606020202030204" pitchFamily="34" charset="0"/>
              </a:rPr>
              <a:t>Feudalismo  </a:t>
            </a:r>
          </a:p>
        </p:txBody>
      </p:sp>
      <p:graphicFrame>
        <p:nvGraphicFramePr>
          <p:cNvPr id="7" name="Diagrama 6"/>
          <p:cNvGraphicFramePr/>
          <p:nvPr>
            <p:extLst>
              <p:ext uri="{D42A27DB-BD31-4B8C-83A1-F6EECF244321}">
                <p14:modId xmlns:p14="http://schemas.microsoft.com/office/powerpoint/2010/main" val="3809313538"/>
              </p:ext>
            </p:extLst>
          </p:nvPr>
        </p:nvGraphicFramePr>
        <p:xfrm>
          <a:off x="1553454" y="1088560"/>
          <a:ext cx="9498982" cy="562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10118443" y="4803347"/>
            <a:ext cx="1867987" cy="16973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000" b="1" dirty="0">
                <a:solidFill>
                  <a:schemeClr val="tx1"/>
                </a:solidFill>
                <a:latin typeface="Arial" panose="020B0604020202020204" pitchFamily="34" charset="0"/>
                <a:cs typeface="Arial" panose="020B0604020202020204" pitchFamily="34" charset="0"/>
              </a:rPr>
              <a:t>La iglesia tenía un amplio poder político entre los monarcas, entre ellos existía una alianza en la cual el primero obtenía legitimidad (era designado) por Dios y el segundo obtenía privilegios.</a:t>
            </a:r>
          </a:p>
        </p:txBody>
      </p:sp>
      <p:sp>
        <p:nvSpPr>
          <p:cNvPr id="12" name="Flecha derecha 11"/>
          <p:cNvSpPr/>
          <p:nvPr/>
        </p:nvSpPr>
        <p:spPr>
          <a:xfrm>
            <a:off x="9577516" y="5404246"/>
            <a:ext cx="444138" cy="3651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pic>
        <p:nvPicPr>
          <p:cNvPr id="1026" name="Picture 2" descr=" ">
            <a:extLst>
              <a:ext uri="{FF2B5EF4-FFF2-40B4-BE49-F238E27FC236}">
                <a16:creationId xmlns:a16="http://schemas.microsoft.com/office/drawing/2014/main" id="{D8266F07-F946-41DB-A4A0-31D8F0CDF8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1579" y="461617"/>
            <a:ext cx="3439406" cy="2498109"/>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ADD5B8FB-8A2B-43E3-9BAA-356A271360E5}"/>
              </a:ext>
            </a:extLst>
          </p:cNvPr>
          <p:cNvSpPr txBox="1">
            <a:spLocks/>
          </p:cNvSpPr>
          <p:nvPr/>
        </p:nvSpPr>
        <p:spPr>
          <a:xfrm>
            <a:off x="1188594" y="3170758"/>
            <a:ext cx="3894394" cy="344767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effectLst>
                  <a:outerShdw blurRad="38100" dist="38100" dir="2700000" algn="tl">
                    <a:srgbClr val="000000">
                      <a:alpha val="43137"/>
                    </a:srgbClr>
                  </a:outerShdw>
                </a:effectLst>
                <a:latin typeface="Arial Narrow" panose="020B0606020202030204" pitchFamily="34" charset="0"/>
              </a:rPr>
              <a:t>Juan I de Inglaterra</a:t>
            </a:r>
          </a:p>
          <a:p>
            <a:pPr algn="ctr"/>
            <a:endParaRPr lang="es-MX" sz="2400" b="1" dirty="0">
              <a:effectLst>
                <a:outerShdw blurRad="38100" dist="38100" dir="2700000" algn="tl">
                  <a:srgbClr val="000000">
                    <a:alpha val="43137"/>
                  </a:srgbClr>
                </a:outerShdw>
              </a:effectLst>
              <a:latin typeface="Arial Narrow" panose="020B0606020202030204" pitchFamily="34" charset="0"/>
            </a:endParaRPr>
          </a:p>
          <a:p>
            <a:pPr algn="ctr"/>
            <a:r>
              <a:rPr lang="es-MX" sz="2400" b="1" dirty="0">
                <a:effectLst>
                  <a:outerShdw blurRad="38100" dist="38100" dir="2700000" algn="tl">
                    <a:srgbClr val="000000">
                      <a:alpha val="43137"/>
                    </a:srgbClr>
                  </a:outerShdw>
                </a:effectLst>
                <a:latin typeface="Arial Narrow" panose="020B0606020202030204" pitchFamily="34" charset="0"/>
              </a:rPr>
              <a:t>1215 la Carta Magna</a:t>
            </a:r>
          </a:p>
          <a:p>
            <a:pPr algn="ctr"/>
            <a:r>
              <a:rPr lang="es-MX" sz="2400" b="1" dirty="0">
                <a:effectLst>
                  <a:outerShdw blurRad="38100" dist="38100" dir="2700000" algn="tl">
                    <a:srgbClr val="000000">
                      <a:alpha val="43137"/>
                    </a:srgbClr>
                  </a:outerShdw>
                </a:effectLst>
                <a:latin typeface="Arial Narrow" panose="020B0606020202030204" pitchFamily="34" charset="0"/>
              </a:rPr>
              <a:t>Importancia  </a:t>
            </a:r>
          </a:p>
          <a:p>
            <a:pPr algn="just"/>
            <a:r>
              <a:rPr lang="es-MX" sz="1900" b="1" dirty="0">
                <a:effectLst>
                  <a:outerShdw blurRad="38100" dist="38100" dir="2700000" algn="tl">
                    <a:srgbClr val="000000">
                      <a:alpha val="43137"/>
                    </a:srgbClr>
                  </a:outerShdw>
                </a:effectLst>
                <a:latin typeface="Arial Narrow" panose="020B0606020202030204" pitchFamily="34" charset="0"/>
              </a:rPr>
              <a:t>Es la base de las constituciones modernas,  la evolución de los derechos individuales</a:t>
            </a:r>
          </a:p>
          <a:p>
            <a:pPr algn="just"/>
            <a:endParaRPr lang="es-MX" sz="1900" b="1" dirty="0">
              <a:effectLst>
                <a:outerShdw blurRad="38100" dist="38100" dir="2700000" algn="tl">
                  <a:srgbClr val="000000">
                    <a:alpha val="43137"/>
                  </a:srgbClr>
                </a:outerShdw>
              </a:effectLst>
              <a:latin typeface="Arial Narrow" panose="020B0606020202030204" pitchFamily="34" charset="0"/>
            </a:endParaRPr>
          </a:p>
          <a:p>
            <a:pPr algn="just"/>
            <a:endParaRPr lang="es-MX" sz="1900" b="1" dirty="0">
              <a:effectLst>
                <a:outerShdw blurRad="38100" dist="38100" dir="2700000" algn="tl">
                  <a:srgbClr val="000000">
                    <a:alpha val="43137"/>
                  </a:srgbClr>
                </a:outerShdw>
              </a:effectLst>
              <a:latin typeface="Arial Narrow" panose="020B0606020202030204" pitchFamily="34" charset="0"/>
            </a:endParaRPr>
          </a:p>
          <a:p>
            <a:pPr algn="just"/>
            <a:r>
              <a:rPr lang="es-MX" sz="1900" b="1" dirty="0">
                <a:effectLst>
                  <a:outerShdw blurRad="38100" dist="38100" dir="2700000" algn="tl">
                    <a:srgbClr val="000000">
                      <a:alpha val="43137"/>
                    </a:srgbClr>
                  </a:outerShdw>
                </a:effectLst>
                <a:latin typeface="Arial Narrow" panose="020B0606020202030204" pitchFamily="34" charset="0"/>
              </a:rPr>
              <a:t>Primer intento de limitar el poder del monarca y establecer derechos fundamentales para los nobles y ciudadanos </a:t>
            </a:r>
          </a:p>
          <a:p>
            <a:pPr algn="just"/>
            <a:endParaRPr lang="es-MX" sz="1900" b="1" dirty="0">
              <a:effectLst>
                <a:outerShdw blurRad="38100" dist="38100" dir="2700000" algn="tl">
                  <a:srgbClr val="000000">
                    <a:alpha val="43137"/>
                  </a:srgbClr>
                </a:outerShdw>
              </a:effectLst>
              <a:latin typeface="Arial Narrow" panose="020B0606020202030204" pitchFamily="34" charset="0"/>
            </a:endParaRPr>
          </a:p>
          <a:p>
            <a:pPr algn="just"/>
            <a:r>
              <a:rPr lang="es-MX" sz="1900" b="1" dirty="0">
                <a:effectLst>
                  <a:outerShdw blurRad="38100" dist="38100" dir="2700000" algn="tl">
                    <a:srgbClr val="000000">
                      <a:alpha val="43137"/>
                    </a:srgbClr>
                  </a:outerShdw>
                </a:effectLst>
                <a:latin typeface="Arial Narrow" panose="020B0606020202030204" pitchFamily="34" charset="0"/>
              </a:rPr>
              <a:t>2.- Detenciones con una causa justa</a:t>
            </a:r>
          </a:p>
          <a:p>
            <a:pPr algn="just"/>
            <a:r>
              <a:rPr lang="es-MX" sz="1900" b="1" dirty="0">
                <a:effectLst>
                  <a:outerShdw blurRad="38100" dist="38100" dir="2700000" algn="tl">
                    <a:srgbClr val="000000">
                      <a:alpha val="43137"/>
                    </a:srgbClr>
                  </a:outerShdw>
                </a:effectLst>
                <a:latin typeface="Arial Narrow" panose="020B0606020202030204" pitchFamily="34" charset="0"/>
              </a:rPr>
              <a:t>3,. Limitación del poder del rey al restringir las tarifas feudales y  garantizar el acceso inmediato a la justicia.</a:t>
            </a:r>
          </a:p>
          <a:p>
            <a:pPr algn="just"/>
            <a:r>
              <a:rPr lang="es-MX" sz="1900" b="1" dirty="0">
                <a:effectLst>
                  <a:outerShdw blurRad="38100" dist="38100" dir="2700000" algn="tl">
                    <a:srgbClr val="000000">
                      <a:alpha val="43137"/>
                    </a:srgbClr>
                  </a:outerShdw>
                </a:effectLst>
                <a:latin typeface="Arial Narrow" panose="020B0606020202030204" pitchFamily="34" charset="0"/>
              </a:rPr>
              <a:t>4. Un proceso por juradas para que los ciudadanos defendieran sus derechos  </a:t>
            </a:r>
          </a:p>
          <a:p>
            <a:pPr algn="just"/>
            <a:r>
              <a:rPr lang="es-MX" sz="1900" b="1" dirty="0">
                <a:effectLst>
                  <a:outerShdw blurRad="38100" dist="38100" dir="2700000" algn="tl">
                    <a:srgbClr val="000000">
                      <a:alpha val="43137"/>
                    </a:srgbClr>
                  </a:outerShdw>
                </a:effectLst>
                <a:latin typeface="Arial Narrow" panose="020B0606020202030204" pitchFamily="34" charset="0"/>
              </a:rPr>
              <a:t>5. El acceso a un abogado</a:t>
            </a:r>
          </a:p>
          <a:p>
            <a:pPr algn="just"/>
            <a:r>
              <a:rPr lang="es-MX" sz="1900" b="1" dirty="0">
                <a:effectLst>
                  <a:outerShdw blurRad="38100" dist="38100" dir="2700000" algn="tl">
                    <a:srgbClr val="000000">
                      <a:alpha val="43137"/>
                    </a:srgbClr>
                  </a:outerShdw>
                </a:effectLst>
                <a:latin typeface="Arial Narrow" panose="020B0606020202030204" pitchFamily="34" charset="0"/>
              </a:rPr>
              <a:t>Y quien ejerciera el poder debía acatar la carta magna</a:t>
            </a:r>
          </a:p>
          <a:p>
            <a:pPr algn="just"/>
            <a:r>
              <a:rPr lang="es-MX" sz="1900" b="1" dirty="0">
                <a:effectLst>
                  <a:outerShdw blurRad="38100" dist="38100" dir="2700000" algn="tl">
                    <a:srgbClr val="000000">
                      <a:alpha val="43137"/>
                    </a:srgbClr>
                  </a:outerShdw>
                </a:effectLst>
                <a:latin typeface="Arial Narrow" panose="020B0606020202030204" pitchFamily="34" charset="0"/>
              </a:rPr>
              <a:t>     </a:t>
            </a:r>
          </a:p>
        </p:txBody>
      </p:sp>
      <p:sp>
        <p:nvSpPr>
          <p:cNvPr id="5" name="Marcador de número de diapositiva 4">
            <a:extLst>
              <a:ext uri="{FF2B5EF4-FFF2-40B4-BE49-F238E27FC236}">
                <a16:creationId xmlns:a16="http://schemas.microsoft.com/office/drawing/2014/main" id="{3A6257CA-BC71-4997-9DF6-E85B4C66DB8A}"/>
              </a:ext>
            </a:extLst>
          </p:cNvPr>
          <p:cNvSpPr>
            <a:spLocks noGrp="1"/>
          </p:cNvSpPr>
          <p:nvPr>
            <p:ph type="sldNum" sz="quarter" idx="12"/>
          </p:nvPr>
        </p:nvSpPr>
        <p:spPr/>
        <p:txBody>
          <a:bodyPr/>
          <a:lstStyle/>
          <a:p>
            <a:fld id="{7F435081-CFB1-4999-ABED-67D2EC110076}" type="slidenum">
              <a:rPr lang="es-MX" smtClean="0"/>
              <a:t>6</a:t>
            </a:fld>
            <a:endParaRPr lang="es-MX"/>
          </a:p>
        </p:txBody>
      </p:sp>
    </p:spTree>
    <p:extLst>
      <p:ext uri="{BB962C8B-B14F-4D97-AF65-F5344CB8AC3E}">
        <p14:creationId xmlns:p14="http://schemas.microsoft.com/office/powerpoint/2010/main" val="703370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68464" y="322805"/>
            <a:ext cx="3191356" cy="523220"/>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latin typeface="Arial Narrow" panose="020B0606020202030204" pitchFamily="34" charset="0"/>
              </a:rPr>
              <a:t>Sistemas Electorales</a:t>
            </a:r>
          </a:p>
        </p:txBody>
      </p:sp>
      <p:sp>
        <p:nvSpPr>
          <p:cNvPr id="6" name="CuadroTexto 5"/>
          <p:cNvSpPr txBox="1"/>
          <p:nvPr/>
        </p:nvSpPr>
        <p:spPr>
          <a:xfrm>
            <a:off x="1007990" y="2675755"/>
            <a:ext cx="3011714" cy="923330"/>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Todas las reglas de elección y regulación de un proceso comicial.</a:t>
            </a:r>
          </a:p>
        </p:txBody>
      </p:sp>
      <p:sp>
        <p:nvSpPr>
          <p:cNvPr id="8" name="CuadroTexto 7"/>
          <p:cNvSpPr txBox="1"/>
          <p:nvPr/>
        </p:nvSpPr>
        <p:spPr>
          <a:xfrm>
            <a:off x="8113761" y="2370489"/>
            <a:ext cx="3381553" cy="923330"/>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a) Reglas para convertir votos en escaños de cuerpos colegiados.</a:t>
            </a:r>
          </a:p>
        </p:txBody>
      </p:sp>
      <p:sp>
        <p:nvSpPr>
          <p:cNvPr id="10" name="CuadroTexto 9"/>
          <p:cNvSpPr txBox="1"/>
          <p:nvPr/>
        </p:nvSpPr>
        <p:spPr>
          <a:xfrm>
            <a:off x="5632101" y="1118747"/>
            <a:ext cx="1293224"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Definición</a:t>
            </a:r>
          </a:p>
        </p:txBody>
      </p:sp>
      <p:cxnSp>
        <p:nvCxnSpPr>
          <p:cNvPr id="3" name="Conector angular 2"/>
          <p:cNvCxnSpPr>
            <a:stCxn id="4" idx="2"/>
            <a:endCxn id="76" idx="0"/>
          </p:cNvCxnSpPr>
          <p:nvPr/>
        </p:nvCxnSpPr>
        <p:spPr>
          <a:xfrm rot="16200000" flipH="1">
            <a:off x="7723748" y="-613582"/>
            <a:ext cx="504454" cy="3423667"/>
          </a:xfrm>
          <a:prstGeom prst="bentConnector3">
            <a:avLst>
              <a:gd name="adj1" fmla="val 5776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p:cNvCxnSpPr>
            <a:stCxn id="4" idx="2"/>
            <a:endCxn id="71" idx="0"/>
          </p:cNvCxnSpPr>
          <p:nvPr/>
        </p:nvCxnSpPr>
        <p:spPr>
          <a:xfrm rot="5400000">
            <a:off x="4102237" y="-742364"/>
            <a:ext cx="573516" cy="375029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8113761" y="3390499"/>
            <a:ext cx="3381553" cy="923330"/>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b) Fórmulas para convertir votos en cargos de gobierno unipersonales.</a:t>
            </a:r>
          </a:p>
        </p:txBody>
      </p:sp>
      <p:cxnSp>
        <p:nvCxnSpPr>
          <p:cNvPr id="18" name="Conector angular 17"/>
          <p:cNvCxnSpPr>
            <a:stCxn id="76" idx="1"/>
            <a:endCxn id="17" idx="1"/>
          </p:cNvCxnSpPr>
          <p:nvPr/>
        </p:nvCxnSpPr>
        <p:spPr>
          <a:xfrm rot="10800000" flipV="1">
            <a:off x="8113762" y="1645442"/>
            <a:ext cx="581271" cy="2206722"/>
          </a:xfrm>
          <a:prstGeom prst="bentConnector3">
            <a:avLst>
              <a:gd name="adj1" fmla="val 13932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76" idx="1"/>
            <a:endCxn id="8" idx="1"/>
          </p:cNvCxnSpPr>
          <p:nvPr/>
        </p:nvCxnSpPr>
        <p:spPr>
          <a:xfrm rot="10800000" flipV="1">
            <a:off x="8113762" y="1645442"/>
            <a:ext cx="581271" cy="1186712"/>
          </a:xfrm>
          <a:prstGeom prst="bentConnector3">
            <a:avLst>
              <a:gd name="adj1" fmla="val 13932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71" idx="2"/>
            <a:endCxn id="6" idx="0"/>
          </p:cNvCxnSpPr>
          <p:nvPr/>
        </p:nvCxnSpPr>
        <p:spPr>
          <a:xfrm>
            <a:off x="2513847" y="1940404"/>
            <a:ext cx="0" cy="7353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p:cNvSpPr/>
          <p:nvPr/>
        </p:nvSpPr>
        <p:spPr>
          <a:xfrm>
            <a:off x="1230355" y="5800552"/>
            <a:ext cx="1833461" cy="61555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MX" sz="1700" b="1" dirty="0">
                <a:latin typeface="Arial" panose="020B0604020202020204" pitchFamily="34" charset="0"/>
                <a:cs typeface="Arial" panose="020B0604020202020204" pitchFamily="34" charset="0"/>
              </a:rPr>
              <a:t>Sistemas de mayoría</a:t>
            </a:r>
          </a:p>
        </p:txBody>
      </p:sp>
      <p:sp>
        <p:nvSpPr>
          <p:cNvPr id="35" name="Rectángulo 34"/>
          <p:cNvSpPr/>
          <p:nvPr/>
        </p:nvSpPr>
        <p:spPr>
          <a:xfrm>
            <a:off x="3618384" y="5804223"/>
            <a:ext cx="2496038" cy="8771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MX" sz="1700" b="1" dirty="0">
                <a:latin typeface="Arial" panose="020B0604020202020204" pitchFamily="34" charset="0"/>
                <a:cs typeface="Arial" panose="020B0604020202020204" pitchFamily="34" charset="0"/>
              </a:rPr>
              <a:t>Sistemas de representación proporcional</a:t>
            </a:r>
          </a:p>
        </p:txBody>
      </p:sp>
      <p:sp>
        <p:nvSpPr>
          <p:cNvPr id="36" name="Rectángulo 35"/>
          <p:cNvSpPr/>
          <p:nvPr/>
        </p:nvSpPr>
        <p:spPr>
          <a:xfrm>
            <a:off x="6377313" y="5825162"/>
            <a:ext cx="2317719" cy="61555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MX" sz="1700" b="1" dirty="0">
                <a:latin typeface="Arial" panose="020B0604020202020204" pitchFamily="34" charset="0"/>
                <a:cs typeface="Arial" panose="020B0604020202020204" pitchFamily="34" charset="0"/>
              </a:rPr>
              <a:t>Sistemas </a:t>
            </a:r>
            <a:r>
              <a:rPr lang="es-MX" sz="1700" b="1" dirty="0" err="1">
                <a:latin typeface="Arial" panose="020B0604020202020204" pitchFamily="34" charset="0"/>
                <a:cs typeface="Arial" panose="020B0604020202020204" pitchFamily="34" charset="0"/>
              </a:rPr>
              <a:t>semiproporcionales</a:t>
            </a:r>
            <a:endParaRPr lang="es-MX" sz="1700" b="1" dirty="0">
              <a:latin typeface="Arial" panose="020B0604020202020204" pitchFamily="34" charset="0"/>
              <a:cs typeface="Arial" panose="020B0604020202020204" pitchFamily="34" charset="0"/>
            </a:endParaRPr>
          </a:p>
        </p:txBody>
      </p:sp>
      <p:sp>
        <p:nvSpPr>
          <p:cNvPr id="37" name="Rectángulo 36"/>
          <p:cNvSpPr/>
          <p:nvPr/>
        </p:nvSpPr>
        <p:spPr>
          <a:xfrm>
            <a:off x="9057019" y="5821928"/>
            <a:ext cx="1380799" cy="61555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MX" sz="1700" b="1" dirty="0">
                <a:latin typeface="Arial" panose="020B0604020202020204" pitchFamily="34" charset="0"/>
                <a:cs typeface="Arial" panose="020B0604020202020204" pitchFamily="34" charset="0"/>
              </a:rPr>
              <a:t>Sistemas mixtos</a:t>
            </a:r>
          </a:p>
        </p:txBody>
      </p:sp>
      <p:cxnSp>
        <p:nvCxnSpPr>
          <p:cNvPr id="52" name="Conector recto de flecha 51"/>
          <p:cNvCxnSpPr>
            <a:stCxn id="70" idx="2"/>
            <a:endCxn id="34" idx="0"/>
          </p:cNvCxnSpPr>
          <p:nvPr/>
        </p:nvCxnSpPr>
        <p:spPr>
          <a:xfrm flipH="1">
            <a:off x="2147086" y="4999729"/>
            <a:ext cx="3766376" cy="800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a:stCxn id="70" idx="2"/>
            <a:endCxn id="35" idx="0"/>
          </p:cNvCxnSpPr>
          <p:nvPr/>
        </p:nvCxnSpPr>
        <p:spPr>
          <a:xfrm flipH="1">
            <a:off x="4866403" y="4999729"/>
            <a:ext cx="1047059" cy="804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a:stCxn id="70" idx="2"/>
            <a:endCxn id="36" idx="0"/>
          </p:cNvCxnSpPr>
          <p:nvPr/>
        </p:nvCxnSpPr>
        <p:spPr>
          <a:xfrm>
            <a:off x="5913462" y="4999729"/>
            <a:ext cx="1622711" cy="8254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a:stCxn id="70" idx="2"/>
            <a:endCxn id="37" idx="0"/>
          </p:cNvCxnSpPr>
          <p:nvPr/>
        </p:nvCxnSpPr>
        <p:spPr>
          <a:xfrm>
            <a:off x="5913462" y="4999729"/>
            <a:ext cx="3833957" cy="822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ángulo redondeado 69"/>
          <p:cNvSpPr/>
          <p:nvPr/>
        </p:nvSpPr>
        <p:spPr>
          <a:xfrm>
            <a:off x="4290395" y="4478866"/>
            <a:ext cx="3246133" cy="52086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b="1">
                <a:solidFill>
                  <a:schemeClr val="tx1"/>
                </a:solidFill>
                <a:latin typeface="Arial" panose="020B0604020202020204" pitchFamily="34" charset="0"/>
                <a:cs typeface="Arial" panose="020B0604020202020204" pitchFamily="34" charset="0"/>
              </a:rPr>
              <a:t>Tipos de sistema electoral</a:t>
            </a:r>
            <a:endParaRPr lang="es-MX" b="1" dirty="0">
              <a:solidFill>
                <a:schemeClr val="tx1"/>
              </a:solidFill>
              <a:latin typeface="Arial" panose="020B0604020202020204" pitchFamily="34" charset="0"/>
              <a:cs typeface="Arial" panose="020B0604020202020204" pitchFamily="34" charset="0"/>
            </a:endParaRPr>
          </a:p>
        </p:txBody>
      </p:sp>
      <p:sp>
        <p:nvSpPr>
          <p:cNvPr id="71" name="Rectángulo redondeado 70"/>
          <p:cNvSpPr/>
          <p:nvPr/>
        </p:nvSpPr>
        <p:spPr>
          <a:xfrm>
            <a:off x="1521070" y="1419541"/>
            <a:ext cx="1985554" cy="52086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a:latin typeface="Arial" panose="020B0604020202020204" pitchFamily="34" charset="0"/>
                <a:cs typeface="Arial" panose="020B0604020202020204" pitchFamily="34" charset="0"/>
              </a:rPr>
              <a:t>Sentido Amplio:</a:t>
            </a:r>
            <a:endParaRPr lang="es-MX" b="1" dirty="0">
              <a:latin typeface="Arial" panose="020B0604020202020204" pitchFamily="34" charset="0"/>
              <a:cs typeface="Arial" panose="020B0604020202020204" pitchFamily="34" charset="0"/>
            </a:endParaRPr>
          </a:p>
        </p:txBody>
      </p:sp>
      <p:sp>
        <p:nvSpPr>
          <p:cNvPr id="76" name="Rectángulo redondeado 75"/>
          <p:cNvSpPr/>
          <p:nvPr/>
        </p:nvSpPr>
        <p:spPr>
          <a:xfrm>
            <a:off x="8695032" y="1350479"/>
            <a:ext cx="1985554" cy="5899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latin typeface="Arial" panose="020B0604020202020204" pitchFamily="34" charset="0"/>
                <a:cs typeface="Arial" panose="020B0604020202020204" pitchFamily="34" charset="0"/>
              </a:rPr>
              <a:t>Sentido Restringido:</a:t>
            </a:r>
          </a:p>
        </p:txBody>
      </p:sp>
      <p:cxnSp>
        <p:nvCxnSpPr>
          <p:cNvPr id="90" name="Conector angular 89"/>
          <p:cNvCxnSpPr>
            <a:stCxn id="6" idx="2"/>
            <a:endCxn id="70" idx="1"/>
          </p:cNvCxnSpPr>
          <p:nvPr/>
        </p:nvCxnSpPr>
        <p:spPr>
          <a:xfrm rot="16200000" flipH="1">
            <a:off x="2832015" y="3280917"/>
            <a:ext cx="1140213" cy="177654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ector angular 92"/>
          <p:cNvCxnSpPr>
            <a:stCxn id="17" idx="2"/>
            <a:endCxn id="70" idx="3"/>
          </p:cNvCxnSpPr>
          <p:nvPr/>
        </p:nvCxnSpPr>
        <p:spPr>
          <a:xfrm rot="5400000">
            <a:off x="8457799" y="3392558"/>
            <a:ext cx="425469" cy="226801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Marcador de número de diapositiva 6">
            <a:extLst>
              <a:ext uri="{FF2B5EF4-FFF2-40B4-BE49-F238E27FC236}">
                <a16:creationId xmlns:a16="http://schemas.microsoft.com/office/drawing/2014/main" id="{04F68C3E-0B89-4E04-BBE5-4493CE17FF9D}"/>
              </a:ext>
            </a:extLst>
          </p:cNvPr>
          <p:cNvSpPr>
            <a:spLocks noGrp="1"/>
          </p:cNvSpPr>
          <p:nvPr>
            <p:ph type="sldNum" sz="quarter" idx="12"/>
          </p:nvPr>
        </p:nvSpPr>
        <p:spPr/>
        <p:txBody>
          <a:bodyPr/>
          <a:lstStyle/>
          <a:p>
            <a:fld id="{7F435081-CFB1-4999-ABED-67D2EC110076}" type="slidenum">
              <a:rPr lang="es-MX" smtClean="0"/>
              <a:t>60</a:t>
            </a:fld>
            <a:endParaRPr lang="es-MX"/>
          </a:p>
        </p:txBody>
      </p:sp>
    </p:spTree>
    <p:extLst>
      <p:ext uri="{BB962C8B-B14F-4D97-AF65-F5344CB8AC3E}">
        <p14:creationId xmlns:p14="http://schemas.microsoft.com/office/powerpoint/2010/main" val="3643898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p:cNvGrpSpPr/>
          <p:nvPr/>
        </p:nvGrpSpPr>
        <p:grpSpPr>
          <a:xfrm>
            <a:off x="152403" y="3161052"/>
            <a:ext cx="3379431" cy="2791015"/>
            <a:chOff x="6746718" y="1572633"/>
            <a:chExt cx="5166604" cy="4069840"/>
          </a:xfrm>
        </p:grpSpPr>
        <p:pic>
          <p:nvPicPr>
            <p:cNvPr id="26" name="Imagen 25"/>
            <p:cNvPicPr>
              <a:picLocks noChangeAspect="1"/>
            </p:cNvPicPr>
            <p:nvPr/>
          </p:nvPicPr>
          <p:blipFill rotWithShape="1">
            <a:blip r:embed="rId2" cstate="print">
              <a:extLst>
                <a:ext uri="{28A0092B-C50C-407E-A947-70E740481C1C}">
                  <a14:useLocalDpi xmlns:a14="http://schemas.microsoft.com/office/drawing/2010/main" val="0"/>
                </a:ext>
              </a:extLst>
            </a:blip>
            <a:srcRect l="5858" t="12777" r="4408" b="7690"/>
            <a:stretch/>
          </p:blipFill>
          <p:spPr>
            <a:xfrm>
              <a:off x="6936724" y="1572633"/>
              <a:ext cx="4976598" cy="4069840"/>
            </a:xfrm>
            <a:prstGeom prst="rect">
              <a:avLst/>
            </a:prstGeom>
          </p:spPr>
        </p:pic>
        <p:sp>
          <p:nvSpPr>
            <p:cNvPr id="27" name="Rectángulo 26"/>
            <p:cNvSpPr/>
            <p:nvPr/>
          </p:nvSpPr>
          <p:spPr>
            <a:xfrm>
              <a:off x="6746718" y="1587739"/>
              <a:ext cx="1567545" cy="1186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 name="CuadroTexto 3"/>
          <p:cNvSpPr txBox="1"/>
          <p:nvPr/>
        </p:nvSpPr>
        <p:spPr>
          <a:xfrm>
            <a:off x="4241074" y="146515"/>
            <a:ext cx="4054176" cy="584775"/>
          </a:xfrm>
          <a:prstGeom prst="rect">
            <a:avLst/>
          </a:prstGeom>
          <a:solidFill>
            <a:schemeClr val="bg1">
              <a:lumMod val="95000"/>
            </a:schemeClr>
          </a:solidFill>
        </p:spPr>
        <p:txBody>
          <a:bodyPr wrap="square" rtlCol="0">
            <a:spAutoFit/>
          </a:bodyPr>
          <a:lstStyle/>
          <a:p>
            <a:pPr algn="ctr"/>
            <a:r>
              <a:rPr lang="es-MX" sz="3200" b="1" dirty="0">
                <a:effectLst>
                  <a:outerShdw blurRad="38100" dist="38100" dir="2700000" algn="tl">
                    <a:srgbClr val="000000">
                      <a:alpha val="43137"/>
                    </a:srgbClr>
                  </a:outerShdw>
                </a:effectLst>
                <a:latin typeface="Arial Narrow" panose="020B0606020202030204" pitchFamily="34" charset="0"/>
              </a:rPr>
              <a:t>Sistemas de mayoría</a:t>
            </a:r>
          </a:p>
        </p:txBody>
      </p:sp>
      <p:sp>
        <p:nvSpPr>
          <p:cNvPr id="5" name="CuadroTexto 4"/>
          <p:cNvSpPr txBox="1"/>
          <p:nvPr/>
        </p:nvSpPr>
        <p:spPr>
          <a:xfrm>
            <a:off x="1612625" y="1248374"/>
            <a:ext cx="305024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AutoNum type="alphaLcParenR"/>
            </a:pPr>
            <a:r>
              <a:rPr lang="es-MX" b="1" dirty="0">
                <a:latin typeface="Arial" panose="020B0604020202020204" pitchFamily="34" charset="0"/>
                <a:cs typeface="Arial" panose="020B0604020202020204" pitchFamily="34" charset="0"/>
              </a:rPr>
              <a:t>Mayoría relativa (</a:t>
            </a:r>
            <a:r>
              <a:rPr lang="es-MX" b="1" dirty="0" err="1">
                <a:latin typeface="Arial" panose="020B0604020202020204" pitchFamily="34" charset="0"/>
                <a:cs typeface="Arial" panose="020B0604020202020204" pitchFamily="34" charset="0"/>
              </a:rPr>
              <a:t>Plurality</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System</a:t>
            </a:r>
            <a:r>
              <a:rPr lang="es-MX" b="1" dirty="0">
                <a:latin typeface="Arial" panose="020B0604020202020204" pitchFamily="34" charset="0"/>
                <a:cs typeface="Arial" panose="020B0604020202020204" pitchFamily="34" charset="0"/>
              </a:rPr>
              <a:t>)</a:t>
            </a:r>
          </a:p>
        </p:txBody>
      </p:sp>
      <p:sp>
        <p:nvSpPr>
          <p:cNvPr id="6" name="CuadroTexto 5"/>
          <p:cNvSpPr txBox="1"/>
          <p:nvPr/>
        </p:nvSpPr>
        <p:spPr>
          <a:xfrm>
            <a:off x="3602042" y="4155267"/>
            <a:ext cx="4954465" cy="830997"/>
          </a:xfrm>
          <a:prstGeom prst="rect">
            <a:avLst/>
          </a:prstGeom>
          <a:solidFill>
            <a:schemeClr val="accent2">
              <a:lumMod val="40000"/>
              <a:lumOff val="60000"/>
            </a:schemeClr>
          </a:solidFill>
        </p:spPr>
        <p:txBody>
          <a:bodyPr wrap="square" rtlCol="0">
            <a:spAutoFit/>
          </a:bodyPr>
          <a:lstStyle/>
          <a:p>
            <a:pPr algn="just"/>
            <a:r>
              <a:rPr lang="es-MX" sz="1600" dirty="0">
                <a:latin typeface="Arial" panose="020B0604020202020204" pitchFamily="34" charset="0"/>
                <a:cs typeface="Arial" panose="020B0604020202020204" pitchFamily="34" charset="0"/>
              </a:rPr>
              <a:t>-Voto doble simultáneo (Variante para cargos unipersonales en Uruguay y Honduras, también denominado Ley de Lemas).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922" y="4235270"/>
            <a:ext cx="3229765" cy="1501988"/>
          </a:xfrm>
          <a:prstGeom prst="rect">
            <a:avLst/>
          </a:prstGeom>
        </p:spPr>
      </p:pic>
      <p:sp>
        <p:nvSpPr>
          <p:cNvPr id="9" name="Rectángulo 8"/>
          <p:cNvSpPr/>
          <p:nvPr/>
        </p:nvSpPr>
        <p:spPr>
          <a:xfrm>
            <a:off x="2693349" y="2826960"/>
            <a:ext cx="6771849" cy="923330"/>
          </a:xfrm>
          <a:prstGeom prst="rect">
            <a:avLst/>
          </a:prstGeom>
        </p:spPr>
        <p:txBody>
          <a:bodyPr wrap="square">
            <a:spAutoFit/>
          </a:bodyPr>
          <a:lstStyle/>
          <a:p>
            <a:pPr algn="ctr"/>
            <a:r>
              <a:rPr lang="es-MX" b="1" dirty="0">
                <a:latin typeface="Arial" panose="020B0604020202020204" pitchFamily="34" charset="0"/>
                <a:cs typeface="Arial" panose="020B0604020202020204" pitchFamily="34" charset="0"/>
              </a:rPr>
              <a:t>Para elecciones </a:t>
            </a:r>
            <a:r>
              <a:rPr lang="es-MX" b="1" dirty="0" err="1">
                <a:latin typeface="Arial" panose="020B0604020202020204" pitchFamily="34" charset="0"/>
                <a:cs typeface="Arial" panose="020B0604020202020204" pitchFamily="34" charset="0"/>
              </a:rPr>
              <a:t>congresionales</a:t>
            </a:r>
            <a:r>
              <a:rPr lang="es-MX" b="1" dirty="0">
                <a:latin typeface="Arial" panose="020B0604020202020204" pitchFamily="34" charset="0"/>
                <a:cs typeface="Arial" panose="020B0604020202020204" pitchFamily="34" charset="0"/>
              </a:rPr>
              <a:t> en: </a:t>
            </a:r>
            <a:r>
              <a:rPr lang="es-MX" dirty="0">
                <a:latin typeface="Arial" panose="020B0604020202020204" pitchFamily="34" charset="0"/>
                <a:cs typeface="Arial" panose="020B0604020202020204" pitchFamily="34" charset="0"/>
              </a:rPr>
              <a:t>GB, Canadá, EU, NZ, Turquía</a:t>
            </a:r>
          </a:p>
          <a:p>
            <a:pPr algn="ctr"/>
            <a:r>
              <a:rPr lang="es-MX" b="1" dirty="0">
                <a:latin typeface="Arial" panose="020B0604020202020204" pitchFamily="34" charset="0"/>
                <a:cs typeface="Arial" panose="020B0604020202020204" pitchFamily="34" charset="0"/>
              </a:rPr>
              <a:t>Para cargos unipersonales: </a:t>
            </a:r>
            <a:r>
              <a:rPr lang="es-MX" dirty="0">
                <a:latin typeface="Arial" panose="020B0604020202020204" pitchFamily="34" charset="0"/>
                <a:cs typeface="Arial" panose="020B0604020202020204" pitchFamily="34" charset="0"/>
              </a:rPr>
              <a:t>México</a:t>
            </a:r>
          </a:p>
        </p:txBody>
      </p:sp>
      <p:sp>
        <p:nvSpPr>
          <p:cNvPr id="10" name="Rectángulo 9"/>
          <p:cNvSpPr/>
          <p:nvPr/>
        </p:nvSpPr>
        <p:spPr>
          <a:xfrm>
            <a:off x="7621124" y="1248374"/>
            <a:ext cx="304248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MX" b="1" dirty="0">
                <a:latin typeface="Arial" panose="020B0604020202020204" pitchFamily="34" charset="0"/>
                <a:cs typeface="Arial" panose="020B0604020202020204" pitchFamily="34" charset="0"/>
              </a:rPr>
              <a:t>b) Mayoría absoluta (</a:t>
            </a:r>
            <a:r>
              <a:rPr lang="es-MX" b="1" dirty="0" err="1">
                <a:latin typeface="Arial" panose="020B0604020202020204" pitchFamily="34" charset="0"/>
                <a:cs typeface="Arial" panose="020B0604020202020204" pitchFamily="34" charset="0"/>
              </a:rPr>
              <a:t>Majority</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System</a:t>
            </a:r>
            <a:r>
              <a:rPr lang="es-MX" b="1" dirty="0">
                <a:latin typeface="Arial" panose="020B0604020202020204" pitchFamily="34" charset="0"/>
                <a:cs typeface="Arial" panose="020B0604020202020204" pitchFamily="34" charset="0"/>
              </a:rPr>
              <a:t>)</a:t>
            </a:r>
          </a:p>
        </p:txBody>
      </p:sp>
      <p:cxnSp>
        <p:nvCxnSpPr>
          <p:cNvPr id="12" name="Conector angular 11"/>
          <p:cNvCxnSpPr>
            <a:stCxn id="4" idx="2"/>
            <a:endCxn id="5" idx="0"/>
          </p:cNvCxnSpPr>
          <p:nvPr/>
        </p:nvCxnSpPr>
        <p:spPr>
          <a:xfrm rot="5400000">
            <a:off x="4444414" y="-575374"/>
            <a:ext cx="517084" cy="313041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p:cNvCxnSpPr>
            <a:stCxn id="4" idx="2"/>
            <a:endCxn id="10" idx="0"/>
          </p:cNvCxnSpPr>
          <p:nvPr/>
        </p:nvCxnSpPr>
        <p:spPr>
          <a:xfrm rot="16200000" flipH="1">
            <a:off x="7446722" y="-447271"/>
            <a:ext cx="517084" cy="287420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3602043" y="2299277"/>
            <a:ext cx="4987905"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ctr">
              <a:buAutoNum type="alphaLcParenR"/>
            </a:pPr>
            <a:r>
              <a:rPr lang="es-MX" sz="2000" b="1" dirty="0">
                <a:latin typeface="Arial" panose="020B0604020202020204" pitchFamily="34" charset="0"/>
                <a:cs typeface="Arial" panose="020B0604020202020204" pitchFamily="34" charset="0"/>
              </a:rPr>
              <a:t>Mayoría relativa (</a:t>
            </a:r>
            <a:r>
              <a:rPr lang="es-MX" sz="2000" b="1" dirty="0" err="1">
                <a:latin typeface="Arial" panose="020B0604020202020204" pitchFamily="34" charset="0"/>
                <a:cs typeface="Arial" panose="020B0604020202020204" pitchFamily="34" charset="0"/>
              </a:rPr>
              <a:t>Plurality</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System</a:t>
            </a:r>
            <a:r>
              <a:rPr lang="es-MX" sz="2000" b="1" dirty="0">
                <a:latin typeface="Arial" panose="020B0604020202020204" pitchFamily="34" charset="0"/>
                <a:cs typeface="Arial" panose="020B0604020202020204" pitchFamily="34" charset="0"/>
              </a:rPr>
              <a:t>)</a:t>
            </a:r>
          </a:p>
        </p:txBody>
      </p:sp>
      <p:sp>
        <p:nvSpPr>
          <p:cNvPr id="29" name="Rectángulo 28"/>
          <p:cNvSpPr/>
          <p:nvPr/>
        </p:nvSpPr>
        <p:spPr>
          <a:xfrm>
            <a:off x="3602042" y="5435658"/>
            <a:ext cx="4954465" cy="1077218"/>
          </a:xfrm>
          <a:prstGeom prst="rect">
            <a:avLst/>
          </a:prstGeom>
          <a:solidFill>
            <a:schemeClr val="accent2">
              <a:lumMod val="40000"/>
              <a:lumOff val="60000"/>
            </a:schemeClr>
          </a:solidFill>
        </p:spPr>
        <p:txBody>
          <a:bodyPr wrap="square">
            <a:spAutoFit/>
          </a:bodyPr>
          <a:lstStyle/>
          <a:p>
            <a:pPr algn="just"/>
            <a:r>
              <a:rPr lang="es-MX" sz="1600" dirty="0">
                <a:latin typeface="Arial" panose="020B0604020202020204" pitchFamily="34" charset="0"/>
                <a:cs typeface="Arial" panose="020B0604020202020204" pitchFamily="34" charset="0"/>
              </a:rPr>
              <a:t>-Se elige partido y candidato el día de la elección. Del partido que haya sacado más votos gana el candidato con mayor votación. Esto aplica para sistemas donde los partidos están muy divididos</a:t>
            </a:r>
          </a:p>
        </p:txBody>
      </p:sp>
      <p:cxnSp>
        <p:nvCxnSpPr>
          <p:cNvPr id="17" name="Conector recto de flecha 16"/>
          <p:cNvCxnSpPr>
            <a:stCxn id="6" idx="2"/>
            <a:endCxn id="29" idx="0"/>
          </p:cNvCxnSpPr>
          <p:nvPr/>
        </p:nvCxnSpPr>
        <p:spPr>
          <a:xfrm>
            <a:off x="6079275" y="4986264"/>
            <a:ext cx="0" cy="4493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9" idx="2"/>
            <a:endCxn id="6" idx="0"/>
          </p:cNvCxnSpPr>
          <p:nvPr/>
        </p:nvCxnSpPr>
        <p:spPr>
          <a:xfrm>
            <a:off x="6079274" y="3750290"/>
            <a:ext cx="1" cy="404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Marcador de número de diapositiva 10">
            <a:extLst>
              <a:ext uri="{FF2B5EF4-FFF2-40B4-BE49-F238E27FC236}">
                <a16:creationId xmlns:a16="http://schemas.microsoft.com/office/drawing/2014/main" id="{D533F5A0-5DDF-429E-90AF-9F1F6F789B7C}"/>
              </a:ext>
            </a:extLst>
          </p:cNvPr>
          <p:cNvSpPr>
            <a:spLocks noGrp="1"/>
          </p:cNvSpPr>
          <p:nvPr>
            <p:ph type="sldNum" sz="quarter" idx="12"/>
          </p:nvPr>
        </p:nvSpPr>
        <p:spPr/>
        <p:txBody>
          <a:bodyPr/>
          <a:lstStyle/>
          <a:p>
            <a:fld id="{7F435081-CFB1-4999-ABED-67D2EC110076}" type="slidenum">
              <a:rPr lang="es-MX" smtClean="0"/>
              <a:t>61</a:t>
            </a:fld>
            <a:endParaRPr lang="es-MX"/>
          </a:p>
        </p:txBody>
      </p:sp>
    </p:spTree>
    <p:extLst>
      <p:ext uri="{BB962C8B-B14F-4D97-AF65-F5344CB8AC3E}">
        <p14:creationId xmlns:p14="http://schemas.microsoft.com/office/powerpoint/2010/main" val="699571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40971" y="3635022"/>
            <a:ext cx="5859745" cy="1754326"/>
          </a:xfrm>
          <a:prstGeom prst="rect">
            <a:avLst/>
          </a:prstGeom>
          <a:solidFill>
            <a:schemeClr val="accent4">
              <a:lumMod val="40000"/>
              <a:lumOff val="60000"/>
            </a:schemeClr>
          </a:solidFill>
        </p:spPr>
        <p:txBody>
          <a:bodyPr wrap="square">
            <a:spAutoFit/>
          </a:bodyPr>
          <a:lstStyle/>
          <a:p>
            <a:pPr algn="just"/>
            <a:r>
              <a:rPr lang="es-MX" b="1" i="1" dirty="0">
                <a:latin typeface="Arial" panose="020B0604020202020204" pitchFamily="34" charset="0"/>
                <a:cs typeface="Arial" panose="020B0604020202020204" pitchFamily="34" charset="0"/>
              </a:rPr>
              <a:t>ii) Voto alternativo (Australia)</a:t>
            </a:r>
          </a:p>
          <a:p>
            <a:pPr algn="just"/>
            <a:r>
              <a:rPr lang="es-MX" dirty="0">
                <a:latin typeface="Arial" panose="020B0604020202020204" pitchFamily="34" charset="0"/>
                <a:cs typeface="Arial" panose="020B0604020202020204" pitchFamily="34" charset="0"/>
              </a:rPr>
              <a:t>Sirve para evitar negociaciones “tras bambalinas” de los partidos entre la primera y la segunda vuelta. Con el voto alternativo se vota por la primera preferencia y al mismo tiempo se escoge una alternativa para definir al ganador en caso de no haber mayoría absoluta. </a:t>
            </a:r>
          </a:p>
        </p:txBody>
      </p:sp>
      <p:sp>
        <p:nvSpPr>
          <p:cNvPr id="5" name="CuadroTexto 4"/>
          <p:cNvSpPr txBox="1"/>
          <p:nvPr/>
        </p:nvSpPr>
        <p:spPr>
          <a:xfrm>
            <a:off x="1043052" y="5738759"/>
            <a:ext cx="10959780" cy="646331"/>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Estas dos variantes del sistema de Mayoría Absoluta son mecanismos de manufactura para redefinir la suposiciones iniciales (en donde ningún partido tiene 50%+ 1 de los votos) y crear una mayoría absoluta.</a:t>
            </a:r>
          </a:p>
        </p:txBody>
      </p:sp>
      <p:sp>
        <p:nvSpPr>
          <p:cNvPr id="7" name="CuadroTexto 6"/>
          <p:cNvSpPr txBox="1"/>
          <p:nvPr/>
        </p:nvSpPr>
        <p:spPr>
          <a:xfrm>
            <a:off x="3252534" y="2477618"/>
            <a:ext cx="3663235" cy="369332"/>
          </a:xfrm>
          <a:prstGeom prst="rect">
            <a:avLst/>
          </a:prstGeom>
          <a:solidFill>
            <a:schemeClr val="accent4">
              <a:lumMod val="40000"/>
              <a:lumOff val="60000"/>
            </a:schemeClr>
          </a:solidFill>
        </p:spPr>
        <p:txBody>
          <a:bodyPr wrap="square" rtlCol="0">
            <a:spAutoFit/>
          </a:bodyPr>
          <a:lstStyle/>
          <a:p>
            <a:pPr marL="400050" indent="-400050">
              <a:buAutoNum type="romanLcParenR"/>
            </a:pPr>
            <a:r>
              <a:rPr lang="es-MX" b="1" i="1" dirty="0">
                <a:latin typeface="Arial" panose="020B0604020202020204" pitchFamily="34" charset="0"/>
                <a:cs typeface="Arial" panose="020B0604020202020204" pitchFamily="34" charset="0"/>
              </a:rPr>
              <a:t>Segunda vuelta (ballotage)</a:t>
            </a:r>
          </a:p>
        </p:txBody>
      </p:sp>
      <p:sp>
        <p:nvSpPr>
          <p:cNvPr id="2" name="Rectángulo 1"/>
          <p:cNvSpPr/>
          <p:nvPr/>
        </p:nvSpPr>
        <p:spPr>
          <a:xfrm>
            <a:off x="4170843" y="443160"/>
            <a:ext cx="4482317" cy="400110"/>
          </a:xfrm>
          <a:prstGeom prst="rect">
            <a:avLst/>
          </a:prstGeom>
          <a:solidFill>
            <a:srgbClr val="92D050"/>
          </a:solidFill>
        </p:spPr>
        <p:txBody>
          <a:bodyPr wrap="none">
            <a:spAutoFit/>
          </a:bodyPr>
          <a:lstStyle/>
          <a:p>
            <a:r>
              <a:rPr lang="es-MX" sz="2000" b="1" dirty="0">
                <a:latin typeface="Arial" panose="020B0604020202020204" pitchFamily="34" charset="0"/>
                <a:cs typeface="Arial" panose="020B0604020202020204" pitchFamily="34" charset="0"/>
              </a:rPr>
              <a:t>Mayoría absoluta (</a:t>
            </a:r>
            <a:r>
              <a:rPr lang="es-MX" sz="2000" b="1" dirty="0" err="1">
                <a:latin typeface="Arial" panose="020B0604020202020204" pitchFamily="34" charset="0"/>
                <a:cs typeface="Arial" panose="020B0604020202020204" pitchFamily="34" charset="0"/>
              </a:rPr>
              <a:t>Majority</a:t>
            </a:r>
            <a:r>
              <a:rPr lang="es-MX" sz="2000" b="1" dirty="0">
                <a:latin typeface="Arial" panose="020B0604020202020204" pitchFamily="34" charset="0"/>
                <a:cs typeface="Arial" panose="020B0604020202020204" pitchFamily="34" charset="0"/>
              </a:rPr>
              <a:t> </a:t>
            </a:r>
            <a:r>
              <a:rPr lang="es-MX" sz="2000" b="1" dirty="0" err="1">
                <a:latin typeface="Arial" panose="020B0604020202020204" pitchFamily="34" charset="0"/>
                <a:cs typeface="Arial" panose="020B0604020202020204" pitchFamily="34" charset="0"/>
              </a:rPr>
              <a:t>System</a:t>
            </a:r>
            <a:r>
              <a:rPr lang="es-MX" sz="2000" b="1" dirty="0">
                <a:latin typeface="Arial" panose="020B0604020202020204" pitchFamily="34" charset="0"/>
                <a:cs typeface="Arial" panose="020B0604020202020204" pitchFamily="34" charset="0"/>
              </a:rPr>
              <a:t>)</a:t>
            </a:r>
          </a:p>
        </p:txBody>
      </p:sp>
      <p:sp>
        <p:nvSpPr>
          <p:cNvPr id="6" name="CuadroTexto 5"/>
          <p:cNvSpPr txBox="1"/>
          <p:nvPr/>
        </p:nvSpPr>
        <p:spPr>
          <a:xfrm>
            <a:off x="2957842" y="1047921"/>
            <a:ext cx="6277799" cy="64633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Para cargos unipersonales en Brasil, Perú, Guatemala, Ecuador</a:t>
            </a:r>
          </a:p>
        </p:txBody>
      </p:sp>
      <p:pic>
        <p:nvPicPr>
          <p:cNvPr id="11" name="Imagen 10"/>
          <p:cNvPicPr>
            <a:picLocks noChangeAspect="1"/>
          </p:cNvPicPr>
          <p:nvPr/>
        </p:nvPicPr>
        <p:blipFill>
          <a:blip r:embed="rId2" cstate="print">
            <a:grayscl/>
            <a:extLst>
              <a:ext uri="{BEBA8EAE-BF5A-486C-A8C5-ECC9F3942E4B}">
                <a14:imgProps xmlns:a14="http://schemas.microsoft.com/office/drawing/2010/main">
                  <a14:imgLayer r:embed="rId3">
                    <a14:imgEffect>
                      <a14:backgroundRemoval t="0" b="97972" l="667" r="98400"/>
                    </a14:imgEffect>
                  </a14:imgLayer>
                </a14:imgProps>
              </a:ext>
              <a:ext uri="{28A0092B-C50C-407E-A947-70E740481C1C}">
                <a14:useLocalDpi xmlns:a14="http://schemas.microsoft.com/office/drawing/2010/main" val="0"/>
              </a:ext>
            </a:extLst>
          </a:blip>
          <a:stretch>
            <a:fillRect/>
          </a:stretch>
        </p:blipFill>
        <p:spPr>
          <a:xfrm>
            <a:off x="286786" y="133135"/>
            <a:ext cx="2980020" cy="2546924"/>
          </a:xfrm>
          <a:prstGeom prst="rect">
            <a:avLst/>
          </a:prstGeom>
        </p:spPr>
      </p:pic>
      <p:pic>
        <p:nvPicPr>
          <p:cNvPr id="1026" name="Picture 2" descr="Qué tiene que pasar para que haya ballotage – Argentina Elections –  Elecciones Argentina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58" t="9983" r="6703" b="8151"/>
          <a:stretch/>
        </p:blipFill>
        <p:spPr bwMode="auto">
          <a:xfrm>
            <a:off x="7942620" y="1866589"/>
            <a:ext cx="2586039" cy="1431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 disputado voto del Señor Condorcet (II) — Cuaderno de Cultura Científic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36" t="4419" r="3696" b="4183"/>
          <a:stretch/>
        </p:blipFill>
        <p:spPr bwMode="auto">
          <a:xfrm>
            <a:off x="8323743" y="3502932"/>
            <a:ext cx="1823795" cy="2018507"/>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derecha 11"/>
          <p:cNvSpPr/>
          <p:nvPr/>
        </p:nvSpPr>
        <p:spPr>
          <a:xfrm>
            <a:off x="7100716" y="2434818"/>
            <a:ext cx="634445" cy="48181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15" name="Flecha derecha 14"/>
          <p:cNvSpPr/>
          <p:nvPr/>
        </p:nvSpPr>
        <p:spPr>
          <a:xfrm>
            <a:off x="7411846" y="4275187"/>
            <a:ext cx="634445" cy="48181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9" name="Marcador de número de diapositiva 8">
            <a:extLst>
              <a:ext uri="{FF2B5EF4-FFF2-40B4-BE49-F238E27FC236}">
                <a16:creationId xmlns:a16="http://schemas.microsoft.com/office/drawing/2014/main" id="{821E925C-5077-4066-BB8B-BA757B25C5D6}"/>
              </a:ext>
            </a:extLst>
          </p:cNvPr>
          <p:cNvSpPr>
            <a:spLocks noGrp="1"/>
          </p:cNvSpPr>
          <p:nvPr>
            <p:ph type="sldNum" sz="quarter" idx="12"/>
          </p:nvPr>
        </p:nvSpPr>
        <p:spPr/>
        <p:txBody>
          <a:bodyPr/>
          <a:lstStyle/>
          <a:p>
            <a:fld id="{7F435081-CFB1-4999-ABED-67D2EC110076}" type="slidenum">
              <a:rPr lang="es-MX" smtClean="0"/>
              <a:t>62</a:t>
            </a:fld>
            <a:endParaRPr lang="es-MX"/>
          </a:p>
        </p:txBody>
      </p:sp>
    </p:spTree>
    <p:extLst>
      <p:ext uri="{BB962C8B-B14F-4D97-AF65-F5344CB8AC3E}">
        <p14:creationId xmlns:p14="http://schemas.microsoft.com/office/powerpoint/2010/main" val="36481392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3405" y="1508255"/>
            <a:ext cx="10045337" cy="279545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3206929" y="660643"/>
            <a:ext cx="5917473" cy="707886"/>
          </a:xfrm>
          <a:prstGeom prst="rect">
            <a:avLst/>
          </a:prstGeom>
          <a:noFill/>
        </p:spPr>
        <p:txBody>
          <a:bodyPr wrap="square" rtlCol="0">
            <a:spAutoFit/>
          </a:bodyPr>
          <a:lstStyle/>
          <a:p>
            <a:pPr algn="ctr"/>
            <a:r>
              <a:rPr lang="es-MX" sz="2000" b="1" i="1" dirty="0">
                <a:latin typeface="Arial" panose="020B0604020202020204" pitchFamily="34" charset="0"/>
                <a:cs typeface="Arial" panose="020B0604020202020204" pitchFamily="34" charset="0"/>
              </a:rPr>
              <a:t>Efectos mecánicos del sistema de mayoría (</a:t>
            </a:r>
            <a:r>
              <a:rPr lang="es-MX" sz="2000" b="1" i="1" dirty="0" err="1">
                <a:latin typeface="Arial" panose="020B0604020202020204" pitchFamily="34" charset="0"/>
                <a:cs typeface="Arial" panose="020B0604020202020204" pitchFamily="34" charset="0"/>
              </a:rPr>
              <a:t>Duverger</a:t>
            </a:r>
            <a:r>
              <a:rPr lang="es-MX" sz="2000" b="1" i="1" dirty="0">
                <a:latin typeface="Arial" panose="020B0604020202020204" pitchFamily="34" charset="0"/>
                <a:cs typeface="Arial" panose="020B0604020202020204" pitchFamily="34" charset="0"/>
              </a:rPr>
              <a:t>):</a:t>
            </a:r>
          </a:p>
        </p:txBody>
      </p:sp>
      <p:sp>
        <p:nvSpPr>
          <p:cNvPr id="5" name="CuadroTexto 4"/>
          <p:cNvSpPr txBox="1"/>
          <p:nvPr/>
        </p:nvSpPr>
        <p:spPr>
          <a:xfrm>
            <a:off x="1342207" y="1586821"/>
            <a:ext cx="9646919" cy="1200329"/>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Tiene un efecto reductivo en los partidos representados en el Parlamento: un partido que obtiene el 15%  del total de la votación nacional pero no gana ni un solo distrito no obtiene ni un escaño en un sistema de mayoría. Este sistema </a:t>
            </a:r>
            <a:r>
              <a:rPr lang="es-MX" dirty="0" err="1">
                <a:latin typeface="Arial" panose="020B0604020202020204" pitchFamily="34" charset="0"/>
                <a:cs typeface="Arial" panose="020B0604020202020204" pitchFamily="34" charset="0"/>
              </a:rPr>
              <a:t>subrepresenta</a:t>
            </a:r>
            <a:r>
              <a:rPr lang="es-MX" dirty="0">
                <a:latin typeface="Arial" panose="020B0604020202020204" pitchFamily="34" charset="0"/>
                <a:cs typeface="Arial" panose="020B0604020202020204" pitchFamily="34" charset="0"/>
              </a:rPr>
              <a:t> a los partidos chicos y </a:t>
            </a:r>
            <a:r>
              <a:rPr lang="es-MX" dirty="0" err="1">
                <a:latin typeface="Arial" panose="020B0604020202020204" pitchFamily="34" charset="0"/>
                <a:cs typeface="Arial" panose="020B0604020202020204" pitchFamily="34" charset="0"/>
              </a:rPr>
              <a:t>sobrerepresenta</a:t>
            </a:r>
            <a:r>
              <a:rPr lang="es-MX" dirty="0">
                <a:latin typeface="Arial" panose="020B0604020202020204" pitchFamily="34" charset="0"/>
                <a:cs typeface="Arial" panose="020B0604020202020204" pitchFamily="34" charset="0"/>
              </a:rPr>
              <a:t> a los grandes.</a:t>
            </a:r>
          </a:p>
        </p:txBody>
      </p:sp>
      <p:sp>
        <p:nvSpPr>
          <p:cNvPr id="6" name="CuadroTexto 5"/>
          <p:cNvSpPr txBox="1"/>
          <p:nvPr/>
        </p:nvSpPr>
        <p:spPr>
          <a:xfrm>
            <a:off x="1342207" y="3005442"/>
            <a:ext cx="9646919" cy="923330"/>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En el mercado electoral: </a:t>
            </a:r>
            <a:r>
              <a:rPr lang="es-MX" dirty="0" err="1">
                <a:latin typeface="Arial" panose="020B0604020202020204" pitchFamily="34" charset="0"/>
                <a:cs typeface="Arial" panose="020B0604020202020204" pitchFamily="34" charset="0"/>
              </a:rPr>
              <a:t>bipartidiza</a:t>
            </a:r>
            <a:r>
              <a:rPr lang="es-MX" dirty="0">
                <a:latin typeface="Arial" panose="020B0604020202020204" pitchFamily="34" charset="0"/>
                <a:cs typeface="Arial" panose="020B0604020202020204" pitchFamily="34" charset="0"/>
              </a:rPr>
              <a:t> la competencia. Concentra partidos para sumar mayorías, por lo tanto también se produce también un efecto reductivo en las ofertas. Se forman grandes coaliciones porque si los chicos compiten solos nunca llegan a las cámaras</a:t>
            </a:r>
          </a:p>
        </p:txBody>
      </p:sp>
      <p:sp>
        <p:nvSpPr>
          <p:cNvPr id="7" name="CuadroTexto 6"/>
          <p:cNvSpPr txBox="1"/>
          <p:nvPr/>
        </p:nvSpPr>
        <p:spPr>
          <a:xfrm>
            <a:off x="2632163" y="4651774"/>
            <a:ext cx="7067006" cy="707886"/>
          </a:xfrm>
          <a:prstGeom prst="rect">
            <a:avLst/>
          </a:prstGeom>
          <a:noFill/>
        </p:spPr>
        <p:txBody>
          <a:bodyPr wrap="square" rtlCol="0">
            <a:spAutoFit/>
          </a:bodyPr>
          <a:lstStyle/>
          <a:p>
            <a:pPr algn="ctr"/>
            <a:r>
              <a:rPr lang="es-MX" sz="2000" b="1" i="1" dirty="0">
                <a:latin typeface="Arial" panose="020B0604020202020204" pitchFamily="34" charset="0"/>
                <a:cs typeface="Arial" panose="020B0604020202020204" pitchFamily="34" charset="0"/>
              </a:rPr>
              <a:t>Efectos psicológicos del sistema de mayoría relativa (</a:t>
            </a:r>
            <a:r>
              <a:rPr lang="es-MX" sz="2000" b="1" i="1" dirty="0" err="1">
                <a:latin typeface="Arial" panose="020B0604020202020204" pitchFamily="34" charset="0"/>
                <a:cs typeface="Arial" panose="020B0604020202020204" pitchFamily="34" charset="0"/>
              </a:rPr>
              <a:t>Duverger</a:t>
            </a:r>
            <a:r>
              <a:rPr lang="es-MX" sz="2000" b="1" i="1" dirty="0">
                <a:latin typeface="Arial" panose="020B0604020202020204" pitchFamily="34" charset="0"/>
                <a:cs typeface="Arial" panose="020B0604020202020204" pitchFamily="34" charset="0"/>
              </a:rPr>
              <a:t>):</a:t>
            </a:r>
          </a:p>
        </p:txBody>
      </p:sp>
      <p:sp>
        <p:nvSpPr>
          <p:cNvPr id="8" name="CuadroTexto 7"/>
          <p:cNvSpPr txBox="1"/>
          <p:nvPr/>
        </p:nvSpPr>
        <p:spPr>
          <a:xfrm>
            <a:off x="1776546" y="5582195"/>
            <a:ext cx="8778240" cy="646331"/>
          </a:xfrm>
          <a:prstGeom prst="rect">
            <a:avLst/>
          </a:prstGeom>
          <a:noFill/>
          <a:ln w="76200">
            <a:solidFill>
              <a:schemeClr val="accent4">
                <a:lumMod val="75000"/>
              </a:schemeClr>
            </a:solidFill>
          </a:ln>
        </p:spPr>
        <p:txBody>
          <a:bodyPr wrap="square" rtlCol="0">
            <a:spAutoFit/>
          </a:bodyPr>
          <a:lstStyle/>
          <a:p>
            <a:pPr algn="ctr"/>
            <a:r>
              <a:rPr lang="es-MX" dirty="0">
                <a:latin typeface="Arial" panose="020B0604020202020204" pitchFamily="34" charset="0"/>
                <a:cs typeface="Arial" panose="020B0604020202020204" pitchFamily="34" charset="0"/>
              </a:rPr>
              <a:t>Este tipo de efectos aplica para los electores, ya que no votan por partidos que saben que nunca van a ganar es decir no quieren desperdiciar su voto.</a:t>
            </a:r>
          </a:p>
        </p:txBody>
      </p:sp>
      <p:sp>
        <p:nvSpPr>
          <p:cNvPr id="10" name="Marcador de número de diapositiva 9">
            <a:extLst>
              <a:ext uri="{FF2B5EF4-FFF2-40B4-BE49-F238E27FC236}">
                <a16:creationId xmlns:a16="http://schemas.microsoft.com/office/drawing/2014/main" id="{DD02064C-F85F-4DD9-B1A1-196BE28D6CC6}"/>
              </a:ext>
            </a:extLst>
          </p:cNvPr>
          <p:cNvSpPr>
            <a:spLocks noGrp="1"/>
          </p:cNvSpPr>
          <p:nvPr>
            <p:ph type="sldNum" sz="quarter" idx="12"/>
          </p:nvPr>
        </p:nvSpPr>
        <p:spPr/>
        <p:txBody>
          <a:bodyPr/>
          <a:lstStyle/>
          <a:p>
            <a:fld id="{7F435081-CFB1-4999-ABED-67D2EC110076}" type="slidenum">
              <a:rPr lang="es-MX" smtClean="0"/>
              <a:t>63</a:t>
            </a:fld>
            <a:endParaRPr lang="es-MX"/>
          </a:p>
        </p:txBody>
      </p:sp>
    </p:spTree>
    <p:extLst>
      <p:ext uri="{BB962C8B-B14F-4D97-AF65-F5344CB8AC3E}">
        <p14:creationId xmlns:p14="http://schemas.microsoft.com/office/powerpoint/2010/main" val="1167861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586446" y="240109"/>
            <a:ext cx="7067006" cy="400110"/>
          </a:xfrm>
          <a:prstGeom prst="rect">
            <a:avLst/>
          </a:prstGeom>
          <a:noFill/>
        </p:spPr>
        <p:txBody>
          <a:bodyPr wrap="square" rtlCol="0">
            <a:spAutoFit/>
          </a:bodyPr>
          <a:lstStyle/>
          <a:p>
            <a:pPr algn="ctr"/>
            <a:r>
              <a:rPr lang="es-MX" sz="2000" b="1" i="1" dirty="0">
                <a:latin typeface="Arial" panose="020B0604020202020204" pitchFamily="34" charset="0"/>
                <a:cs typeface="Arial" panose="020B0604020202020204" pitchFamily="34" charset="0"/>
              </a:rPr>
              <a:t>Características del sistema mayoritario</a:t>
            </a:r>
          </a:p>
        </p:txBody>
      </p:sp>
      <p:sp>
        <p:nvSpPr>
          <p:cNvPr id="8" name="CuadroTexto 7"/>
          <p:cNvSpPr txBox="1"/>
          <p:nvPr/>
        </p:nvSpPr>
        <p:spPr>
          <a:xfrm>
            <a:off x="9023774" y="1449945"/>
            <a:ext cx="2670144" cy="1323439"/>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¿Cómo maximizan los partidos su votación en distritos uninominales?</a:t>
            </a:r>
          </a:p>
          <a:p>
            <a:pPr algn="ctr"/>
            <a:r>
              <a:rPr lang="es-MX" sz="1600" b="1" dirty="0">
                <a:latin typeface="Arial" panose="020B0604020202020204" pitchFamily="34" charset="0"/>
                <a:cs typeface="Arial" panose="020B0604020202020204" pitchFamily="34" charset="0"/>
              </a:rPr>
              <a:t>Lo óptimo es no desperdiciar ningún voto</a:t>
            </a:r>
          </a:p>
        </p:txBody>
      </p:sp>
      <p:sp>
        <p:nvSpPr>
          <p:cNvPr id="9" name="CuadroTexto 8"/>
          <p:cNvSpPr txBox="1"/>
          <p:nvPr/>
        </p:nvSpPr>
        <p:spPr>
          <a:xfrm>
            <a:off x="1126067" y="5836634"/>
            <a:ext cx="10483587" cy="830997"/>
          </a:xfrm>
          <a:prstGeom prst="rect">
            <a:avLst/>
          </a:prstGeom>
          <a:noFill/>
        </p:spPr>
        <p:txBody>
          <a:bodyPr wrap="square" rtlCol="0">
            <a:spAutoFit/>
          </a:bodyPr>
          <a:lstStyle/>
          <a:p>
            <a:pPr algn="ctr"/>
            <a:r>
              <a:rPr lang="es-MX" sz="1600" b="1" i="1" dirty="0">
                <a:latin typeface="Arial" panose="020B0604020202020204" pitchFamily="34" charset="0"/>
                <a:cs typeface="Arial" panose="020B0604020202020204" pitchFamily="34" charset="0"/>
              </a:rPr>
              <a:t>Ley </a:t>
            </a:r>
            <a:r>
              <a:rPr lang="es-MX" sz="1600" b="1" i="1" dirty="0" err="1">
                <a:latin typeface="Arial" panose="020B0604020202020204" pitchFamily="34" charset="0"/>
                <a:cs typeface="Arial" panose="020B0604020202020204" pitchFamily="34" charset="0"/>
              </a:rPr>
              <a:t>Duverger</a:t>
            </a:r>
            <a:r>
              <a:rPr lang="es-MX" sz="1600" b="1" i="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los sistemas de mayoría relativa tienden a producir un sistema bipartidista mientras que el sistema proporcional tiende a fragmentar el sistema de partidos. También la segunda vuelta tiende a fragmentar el sistema de partidos.</a:t>
            </a:r>
            <a:endParaRPr lang="es-MX" sz="1600" b="1" i="1" dirty="0">
              <a:latin typeface="Arial" panose="020B0604020202020204" pitchFamily="34" charset="0"/>
              <a:cs typeface="Arial" panose="020B0604020202020204" pitchFamily="34" charset="0"/>
            </a:endParaRPr>
          </a:p>
        </p:txBody>
      </p:sp>
      <p:grpSp>
        <p:nvGrpSpPr>
          <p:cNvPr id="13" name="Grupo 12"/>
          <p:cNvGrpSpPr/>
          <p:nvPr/>
        </p:nvGrpSpPr>
        <p:grpSpPr>
          <a:xfrm>
            <a:off x="1188721" y="715862"/>
            <a:ext cx="9170125" cy="4992607"/>
            <a:chOff x="724989" y="741023"/>
            <a:chExt cx="9646917" cy="5133480"/>
          </a:xfrm>
        </p:grpSpPr>
        <p:grpSp>
          <p:nvGrpSpPr>
            <p:cNvPr id="5" name="Grupo 4"/>
            <p:cNvGrpSpPr/>
            <p:nvPr/>
          </p:nvGrpSpPr>
          <p:grpSpPr>
            <a:xfrm>
              <a:off x="724989" y="741023"/>
              <a:ext cx="9646917" cy="5133480"/>
              <a:chOff x="724989" y="741023"/>
              <a:chExt cx="9646917" cy="5133480"/>
            </a:xfrm>
          </p:grpSpPr>
          <p:graphicFrame>
            <p:nvGraphicFramePr>
              <p:cNvPr id="2" name="Diagrama 1"/>
              <p:cNvGraphicFramePr/>
              <p:nvPr>
                <p:extLst>
                  <p:ext uri="{D42A27DB-BD31-4B8C-83A1-F6EECF244321}">
                    <p14:modId xmlns:p14="http://schemas.microsoft.com/office/powerpoint/2010/main" val="1279193102"/>
                  </p:ext>
                </p:extLst>
              </p:nvPr>
            </p:nvGraphicFramePr>
            <p:xfrm>
              <a:off x="724989" y="741023"/>
              <a:ext cx="9046027" cy="4231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redondeado 2"/>
              <p:cNvSpPr/>
              <p:nvPr/>
            </p:nvSpPr>
            <p:spPr>
              <a:xfrm>
                <a:off x="3422467" y="5098144"/>
                <a:ext cx="6949439" cy="7763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endParaRPr lang="es-MX" sz="1600" b="1" dirty="0">
                  <a:solidFill>
                    <a:schemeClr val="tx1"/>
                  </a:solidFill>
                  <a:latin typeface="Arial" panose="020B0604020202020204" pitchFamily="34" charset="0"/>
                  <a:cs typeface="Arial" panose="020B0604020202020204" pitchFamily="34" charset="0"/>
                </a:endParaRPr>
              </a:p>
            </p:txBody>
          </p:sp>
          <p:grpSp>
            <p:nvGrpSpPr>
              <p:cNvPr id="10" name="Grupo 9"/>
              <p:cNvGrpSpPr/>
              <p:nvPr/>
            </p:nvGrpSpPr>
            <p:grpSpPr>
              <a:xfrm>
                <a:off x="9275971" y="4825460"/>
                <a:ext cx="495045" cy="495045"/>
                <a:chOff x="8030835" y="3154326"/>
                <a:chExt cx="495045" cy="495045"/>
              </a:xfrm>
            </p:grpSpPr>
            <p:sp>
              <p:nvSpPr>
                <p:cNvPr id="11" name="Flecha abajo 10"/>
                <p:cNvSpPr/>
                <p:nvPr/>
              </p:nvSpPr>
              <p:spPr>
                <a:xfrm>
                  <a:off x="8030835" y="3154326"/>
                  <a:ext cx="495045" cy="495045"/>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7391755"/>
                    <a:satOff val="-12816"/>
                    <a:lumOff val="-1289"/>
                    <a:alphaOff val="0"/>
                  </a:schemeClr>
                </a:fillRef>
                <a:effectRef idx="0">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12" name="Flecha abajo 4"/>
                <p:cNvSpPr txBox="1"/>
                <p:nvPr/>
              </p:nvSpPr>
              <p:spPr>
                <a:xfrm>
                  <a:off x="8142220" y="3154326"/>
                  <a:ext cx="272275" cy="3725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ES" sz="2200" b="1" kern="1200" dirty="0"/>
                </a:p>
              </p:txBody>
            </p:sp>
          </p:grpSp>
        </p:grpSp>
        <p:sp>
          <p:nvSpPr>
            <p:cNvPr id="4" name="CuadroTexto 3"/>
            <p:cNvSpPr txBox="1"/>
            <p:nvPr/>
          </p:nvSpPr>
          <p:spPr>
            <a:xfrm>
              <a:off x="3422467" y="5197981"/>
              <a:ext cx="6230985" cy="569630"/>
            </a:xfrm>
            <a:prstGeom prst="rect">
              <a:avLst/>
            </a:prstGeom>
            <a:noFill/>
          </p:spPr>
          <p:txBody>
            <a:bodyPr wrap="square" rtlCol="0">
              <a:spAutoFit/>
            </a:bodyPr>
            <a:lstStyle/>
            <a:p>
              <a:r>
                <a:rPr lang="es-MX" sz="1500" b="1" dirty="0">
                  <a:latin typeface="Arial" panose="020B0604020202020204" pitchFamily="34" charset="0"/>
                  <a:cs typeface="Arial" panose="020B0604020202020204" pitchFamily="34" charset="0"/>
                </a:rPr>
                <a:t>Mayor independencia de los representantes hacia sus partidos porque dependen más del electorado de su distrito.</a:t>
              </a:r>
            </a:p>
          </p:txBody>
        </p:sp>
      </p:grpSp>
      <p:sp>
        <p:nvSpPr>
          <p:cNvPr id="15" name="Marcador de número de diapositiva 14">
            <a:extLst>
              <a:ext uri="{FF2B5EF4-FFF2-40B4-BE49-F238E27FC236}">
                <a16:creationId xmlns:a16="http://schemas.microsoft.com/office/drawing/2014/main" id="{D038AAC6-B759-44B7-92F3-57ECE9B1A235}"/>
              </a:ext>
            </a:extLst>
          </p:cNvPr>
          <p:cNvSpPr>
            <a:spLocks noGrp="1"/>
          </p:cNvSpPr>
          <p:nvPr>
            <p:ph type="sldNum" sz="quarter" idx="12"/>
          </p:nvPr>
        </p:nvSpPr>
        <p:spPr/>
        <p:txBody>
          <a:bodyPr/>
          <a:lstStyle/>
          <a:p>
            <a:fld id="{7F435081-CFB1-4999-ABED-67D2EC110076}" type="slidenum">
              <a:rPr lang="es-MX" smtClean="0"/>
              <a:t>64</a:t>
            </a:fld>
            <a:endParaRPr lang="es-MX"/>
          </a:p>
        </p:txBody>
      </p:sp>
    </p:spTree>
    <p:extLst>
      <p:ext uri="{BB962C8B-B14F-4D97-AF65-F5344CB8AC3E}">
        <p14:creationId xmlns:p14="http://schemas.microsoft.com/office/powerpoint/2010/main" val="3073486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42087" y="102156"/>
            <a:ext cx="7314823" cy="578235"/>
          </a:xfrm>
          <a:prstGeom prst="rect">
            <a:avLst/>
          </a:prstGeom>
          <a:solidFill>
            <a:schemeClr val="bg1">
              <a:lumMod val="95000"/>
            </a:schemeClr>
          </a:solidFill>
        </p:spPr>
        <p:txBody>
          <a:bodyPr wrap="none">
            <a:spAutoFit/>
          </a:bodyPr>
          <a:lstStyle/>
          <a:p>
            <a:pPr marL="228600">
              <a:lnSpc>
                <a:spcPct val="107000"/>
              </a:lnSpc>
              <a:spcAft>
                <a:spcPts val="800"/>
              </a:spcAft>
            </a:pPr>
            <a:r>
              <a:rPr lang="es-MX" sz="32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Sistemas de representación proporcional </a:t>
            </a:r>
          </a:p>
        </p:txBody>
      </p:sp>
      <p:sp>
        <p:nvSpPr>
          <p:cNvPr id="5" name="Rectángulo 4"/>
          <p:cNvSpPr/>
          <p:nvPr/>
        </p:nvSpPr>
        <p:spPr>
          <a:xfrm>
            <a:off x="529751" y="1901510"/>
            <a:ext cx="2226273" cy="2166940"/>
          </a:xfrm>
          <a:prstGeom prst="rect">
            <a:avLst/>
          </a:prstGeom>
          <a:solidFill>
            <a:schemeClr val="accent5">
              <a:lumMod val="40000"/>
              <a:lumOff val="60000"/>
            </a:schemeClr>
          </a:solidFill>
        </p:spPr>
        <p:txBody>
          <a:bodyPr wrap="square">
            <a:spAutoFit/>
          </a:bodyPr>
          <a:lstStyle/>
          <a:p>
            <a:pPr lvl="0" algn="ctr">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El origen de la representación proporcional se encuentra en la fase de protección a las minorías, es decir limitar los premios que el sistema mayoritario le da a los dos partidos grandes</a:t>
            </a:r>
          </a:p>
        </p:txBody>
      </p:sp>
      <p:sp>
        <p:nvSpPr>
          <p:cNvPr id="6" name="Rectángulo 5"/>
          <p:cNvSpPr/>
          <p:nvPr/>
        </p:nvSpPr>
        <p:spPr>
          <a:xfrm>
            <a:off x="3024596" y="1901510"/>
            <a:ext cx="1838744" cy="2031325"/>
          </a:xfrm>
          <a:prstGeom prst="rect">
            <a:avLst/>
          </a:prstGeom>
          <a:solidFill>
            <a:schemeClr val="accent4">
              <a:lumMod val="40000"/>
              <a:lumOff val="60000"/>
            </a:schemeClr>
          </a:solidFill>
        </p:spPr>
        <p:txBody>
          <a:bodyPr wrap="square">
            <a:spAutoFit/>
          </a:bodyPr>
          <a:lstStyle/>
          <a:p>
            <a:pPr lvl="0" algn="ctr"/>
            <a:r>
              <a:rPr lang="es-MX" sz="1400" dirty="0">
                <a:latin typeface="Arial" panose="020B0604020202020204" pitchFamily="34" charset="0"/>
                <a:ea typeface="Calibri" panose="020F0502020204030204" pitchFamily="34" charset="0"/>
                <a:cs typeface="Arial" panose="020B0604020202020204" pitchFamily="34" charset="0"/>
              </a:rPr>
              <a:t>Es el que más se utiliza en Europa y en la mayoría de los países con sistema de gobierno </a:t>
            </a:r>
            <a:r>
              <a:rPr lang="es-MX" sz="1400" dirty="0">
                <a:latin typeface="Arial" panose="020B0604020202020204" pitchFamily="34" charset="0"/>
                <a:cs typeface="Arial" panose="020B0604020202020204" pitchFamily="34" charset="0"/>
              </a:rPr>
              <a:t>parlamentario (excepto aquellos que tienen el modelo Westminster)</a:t>
            </a:r>
            <a:r>
              <a:rPr lang="es-MX" sz="1400"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p:txBody>
      </p:sp>
      <p:sp>
        <p:nvSpPr>
          <p:cNvPr id="7" name="Rectángulo 6"/>
          <p:cNvSpPr/>
          <p:nvPr/>
        </p:nvSpPr>
        <p:spPr>
          <a:xfrm>
            <a:off x="5114981" y="1877326"/>
            <a:ext cx="1679845" cy="1475404"/>
          </a:xfrm>
          <a:prstGeom prst="rect">
            <a:avLst/>
          </a:prstGeom>
          <a:solidFill>
            <a:schemeClr val="accent2">
              <a:lumMod val="40000"/>
              <a:lumOff val="60000"/>
            </a:schemeClr>
          </a:solidFill>
        </p:spPr>
        <p:txBody>
          <a:bodyPr wrap="square">
            <a:spAutoFit/>
          </a:bodyPr>
          <a:lstStyle/>
          <a:p>
            <a:pPr lvl="0" algn="ctr">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Representación proporcional al número de votos, sin el sesgo que tiene el sistema mayoritario</a:t>
            </a:r>
          </a:p>
        </p:txBody>
      </p:sp>
      <p:sp>
        <p:nvSpPr>
          <p:cNvPr id="8" name="Rectángulo 7"/>
          <p:cNvSpPr/>
          <p:nvPr/>
        </p:nvSpPr>
        <p:spPr>
          <a:xfrm>
            <a:off x="7131624" y="2291759"/>
            <a:ext cx="1503403" cy="767133"/>
          </a:xfrm>
          <a:prstGeom prst="rect">
            <a:avLst/>
          </a:prstGeom>
          <a:solidFill>
            <a:schemeClr val="tx2">
              <a:lumMod val="40000"/>
              <a:lumOff val="60000"/>
            </a:schemeClr>
          </a:solidFill>
        </p:spPr>
        <p:txBody>
          <a:bodyPr wrap="square">
            <a:spAutoFit/>
          </a:bodyPr>
          <a:lstStyle/>
          <a:p>
            <a:pPr lvl="0" algn="ctr">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Se utiliza un sistema de listas:</a:t>
            </a:r>
          </a:p>
        </p:txBody>
      </p:sp>
      <p:sp>
        <p:nvSpPr>
          <p:cNvPr id="9" name="Rectángulo 8"/>
          <p:cNvSpPr/>
          <p:nvPr/>
        </p:nvSpPr>
        <p:spPr>
          <a:xfrm>
            <a:off x="5564777" y="3696060"/>
            <a:ext cx="3762103" cy="783869"/>
          </a:xfrm>
          <a:prstGeom prst="rect">
            <a:avLst/>
          </a:prstGeom>
        </p:spPr>
        <p:txBody>
          <a:bodyPr wrap="square">
            <a:spAutoFit/>
          </a:bodyPr>
          <a:lstStyle/>
          <a:p>
            <a:pPr marL="457200" algn="just">
              <a:lnSpc>
                <a:spcPct val="107000"/>
              </a:lnSpc>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-Bloqueadas: el orden es definido por el partido y el elector no puede modificarlo</a:t>
            </a:r>
          </a:p>
        </p:txBody>
      </p:sp>
      <p:sp>
        <p:nvSpPr>
          <p:cNvPr id="10" name="Rectángulo 9"/>
          <p:cNvSpPr/>
          <p:nvPr/>
        </p:nvSpPr>
        <p:spPr>
          <a:xfrm>
            <a:off x="5543485" y="4549665"/>
            <a:ext cx="3936384" cy="783869"/>
          </a:xfrm>
          <a:prstGeom prst="rect">
            <a:avLst/>
          </a:prstGeom>
        </p:spPr>
        <p:txBody>
          <a:bodyPr wrap="square">
            <a:spAutoFit/>
          </a:bodyPr>
          <a:lstStyle/>
          <a:p>
            <a:pPr marL="457200" algn="just">
              <a:lnSpc>
                <a:spcPct val="107000"/>
              </a:lnSpc>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-No bloqueadas: el elector puede escoger determinado número de diputados de la lista, es decir, influye en el orden</a:t>
            </a:r>
          </a:p>
        </p:txBody>
      </p:sp>
      <p:sp>
        <p:nvSpPr>
          <p:cNvPr id="11" name="Rectángulo 10"/>
          <p:cNvSpPr/>
          <p:nvPr/>
        </p:nvSpPr>
        <p:spPr>
          <a:xfrm>
            <a:off x="5564777" y="6138535"/>
            <a:ext cx="3936384" cy="553357"/>
          </a:xfrm>
          <a:prstGeom prst="rect">
            <a:avLst/>
          </a:prstGeom>
        </p:spPr>
        <p:txBody>
          <a:bodyPr wrap="square">
            <a:spAutoFit/>
          </a:bodyPr>
          <a:lstStyle/>
          <a:p>
            <a:pPr marL="457200" algn="just">
              <a:lnSpc>
                <a:spcPct val="107000"/>
              </a:lnSpc>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-Abiertas: se pueden introducir nombres que no están en la lista</a:t>
            </a:r>
          </a:p>
        </p:txBody>
      </p:sp>
      <p:sp>
        <p:nvSpPr>
          <p:cNvPr id="12" name="Rectángulo 11"/>
          <p:cNvSpPr/>
          <p:nvPr/>
        </p:nvSpPr>
        <p:spPr>
          <a:xfrm>
            <a:off x="5564777" y="5452835"/>
            <a:ext cx="3936384" cy="553357"/>
          </a:xfrm>
          <a:prstGeom prst="rect">
            <a:avLst/>
          </a:prstGeom>
        </p:spPr>
        <p:txBody>
          <a:bodyPr wrap="square">
            <a:spAutoFit/>
          </a:bodyPr>
          <a:lstStyle/>
          <a:p>
            <a:pPr marL="457200"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-Cerradas: no se pueden introducir nombres que no están en la lista</a:t>
            </a:r>
          </a:p>
        </p:txBody>
      </p:sp>
      <p:sp>
        <p:nvSpPr>
          <p:cNvPr id="13" name="Rectángulo 12"/>
          <p:cNvSpPr/>
          <p:nvPr/>
        </p:nvSpPr>
        <p:spPr>
          <a:xfrm>
            <a:off x="9602435" y="1901510"/>
            <a:ext cx="2304389" cy="1458669"/>
          </a:xfrm>
          <a:prstGeom prst="rect">
            <a:avLst/>
          </a:prstGeom>
          <a:solidFill>
            <a:schemeClr val="bg2">
              <a:lumMod val="90000"/>
            </a:schemeClr>
          </a:solidFill>
        </p:spPr>
        <p:txBody>
          <a:bodyPr wrap="square">
            <a:spAutoFit/>
          </a:bodyPr>
          <a:lstStyle/>
          <a:p>
            <a:pPr lvl="0" algn="ctr">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Un sistema de representación proporcional puro atomiza la votación, por lo tanto para controlar esta atomización se crean:</a:t>
            </a:r>
          </a:p>
        </p:txBody>
      </p:sp>
      <p:sp>
        <p:nvSpPr>
          <p:cNvPr id="14" name="Rectángulo 13"/>
          <p:cNvSpPr/>
          <p:nvPr/>
        </p:nvSpPr>
        <p:spPr>
          <a:xfrm>
            <a:off x="9756910" y="3696060"/>
            <a:ext cx="2198884" cy="1458669"/>
          </a:xfrm>
          <a:prstGeom prst="rect">
            <a:avLst/>
          </a:prstGeom>
        </p:spPr>
        <p:txBody>
          <a:bodyPr wrap="square">
            <a:spAutoFit/>
          </a:bodyPr>
          <a:lstStyle/>
          <a:p>
            <a:pPr lvl="0" algn="just">
              <a:lnSpc>
                <a:spcPct val="107000"/>
              </a:lnSpc>
              <a:spcAft>
                <a:spcPts val="800"/>
              </a:spcAft>
            </a:pPr>
            <a:r>
              <a:rPr lang="es-MX" sz="1400" u="sng" dirty="0">
                <a:latin typeface="Arial" panose="020B0604020202020204" pitchFamily="34" charset="0"/>
                <a:ea typeface="Calibri" panose="020F0502020204030204" pitchFamily="34" charset="0"/>
                <a:cs typeface="Arial" panose="020B0604020202020204" pitchFamily="34" charset="0"/>
              </a:rPr>
              <a:t>Circunscripciones</a:t>
            </a:r>
            <a:r>
              <a:rPr lang="es-MX" sz="1400" dirty="0">
                <a:latin typeface="Arial" panose="020B0604020202020204" pitchFamily="34" charset="0"/>
                <a:ea typeface="Calibri" panose="020F0502020204030204" pitchFamily="34" charset="0"/>
                <a:cs typeface="Arial" panose="020B0604020202020204" pitchFamily="34" charset="0"/>
              </a:rPr>
              <a:t> (división territorial), la circunscripción se mide en magnitud (número de escaños) no en su tamaño geográfico </a:t>
            </a:r>
          </a:p>
        </p:txBody>
      </p:sp>
      <p:sp>
        <p:nvSpPr>
          <p:cNvPr id="15" name="Rectángulo 14"/>
          <p:cNvSpPr/>
          <p:nvPr/>
        </p:nvSpPr>
        <p:spPr>
          <a:xfrm>
            <a:off x="9707940" y="5325709"/>
            <a:ext cx="2296825" cy="1169551"/>
          </a:xfrm>
          <a:prstGeom prst="rect">
            <a:avLst/>
          </a:prstGeom>
        </p:spPr>
        <p:txBody>
          <a:bodyPr wrap="square">
            <a:spAutoFit/>
          </a:bodyPr>
          <a:lstStyle/>
          <a:p>
            <a:pPr algn="just"/>
            <a:r>
              <a:rPr lang="es-MX" sz="1400" dirty="0">
                <a:latin typeface="Arial" panose="020B0604020202020204" pitchFamily="34" charset="0"/>
                <a:cs typeface="Arial" panose="020B0604020202020204" pitchFamily="34" charset="0"/>
              </a:rPr>
              <a:t>Umbral de representación (porcentaje mínimo de votos para tener derecho a la representación en el Parlamento).</a:t>
            </a:r>
          </a:p>
        </p:txBody>
      </p:sp>
      <p:cxnSp>
        <p:nvCxnSpPr>
          <p:cNvPr id="17" name="Conector angular 16"/>
          <p:cNvCxnSpPr>
            <a:stCxn id="4" idx="2"/>
            <a:endCxn id="5" idx="0"/>
          </p:cNvCxnSpPr>
          <p:nvPr/>
        </p:nvCxnSpPr>
        <p:spPr>
          <a:xfrm rot="5400000">
            <a:off x="3260635" y="-937355"/>
            <a:ext cx="1221119" cy="445661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p:cNvCxnSpPr>
            <a:stCxn id="4" idx="2"/>
            <a:endCxn id="6" idx="0"/>
          </p:cNvCxnSpPr>
          <p:nvPr/>
        </p:nvCxnSpPr>
        <p:spPr>
          <a:xfrm rot="5400000">
            <a:off x="4411175" y="213185"/>
            <a:ext cx="1221119" cy="215553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4" idx="2"/>
            <a:endCxn id="13" idx="0"/>
          </p:cNvCxnSpPr>
          <p:nvPr/>
        </p:nvCxnSpPr>
        <p:spPr>
          <a:xfrm rot="16200000" flipH="1">
            <a:off x="7816505" y="-1036616"/>
            <a:ext cx="1221119" cy="465513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p:cNvCxnSpPr>
            <a:cxnSpLocks/>
            <a:stCxn id="4" idx="2"/>
            <a:endCxn id="8" idx="0"/>
          </p:cNvCxnSpPr>
          <p:nvPr/>
        </p:nvCxnSpPr>
        <p:spPr>
          <a:xfrm rot="16200000" flipH="1">
            <a:off x="6185728" y="594161"/>
            <a:ext cx="1611368" cy="1783827"/>
          </a:xfrm>
          <a:prstGeom prst="bentConnector3">
            <a:avLst>
              <a:gd name="adj1" fmla="val 3690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p:cNvCxnSpPr>
            <a:stCxn id="4" idx="2"/>
            <a:endCxn id="7" idx="0"/>
          </p:cNvCxnSpPr>
          <p:nvPr/>
        </p:nvCxnSpPr>
        <p:spPr>
          <a:xfrm rot="5400000">
            <a:off x="5428735" y="1206561"/>
            <a:ext cx="1196935" cy="14459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p:cNvCxnSpPr>
            <a:cxnSpLocks/>
            <a:stCxn id="8" idx="2"/>
            <a:endCxn id="9" idx="1"/>
          </p:cNvCxnSpPr>
          <p:nvPr/>
        </p:nvCxnSpPr>
        <p:spPr>
          <a:xfrm rot="5400000">
            <a:off x="6209501" y="2414169"/>
            <a:ext cx="1029103" cy="2318549"/>
          </a:xfrm>
          <a:prstGeom prst="bentConnector4">
            <a:avLst>
              <a:gd name="adj1" fmla="val 51462"/>
              <a:gd name="adj2" fmla="val 10986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p:cNvCxnSpPr>
            <a:cxnSpLocks/>
            <a:stCxn id="8" idx="2"/>
            <a:endCxn id="10" idx="1"/>
          </p:cNvCxnSpPr>
          <p:nvPr/>
        </p:nvCxnSpPr>
        <p:spPr>
          <a:xfrm rot="5400000">
            <a:off x="5772052" y="2830326"/>
            <a:ext cx="1882708" cy="2339841"/>
          </a:xfrm>
          <a:prstGeom prst="bentConnector4">
            <a:avLst>
              <a:gd name="adj1" fmla="val 28383"/>
              <a:gd name="adj2" fmla="val 10856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p:cNvCxnSpPr>
            <a:cxnSpLocks/>
            <a:stCxn id="8" idx="2"/>
            <a:endCxn id="12" idx="1"/>
          </p:cNvCxnSpPr>
          <p:nvPr/>
        </p:nvCxnSpPr>
        <p:spPr>
          <a:xfrm rot="5400000">
            <a:off x="5388741" y="3234929"/>
            <a:ext cx="2670622" cy="2318549"/>
          </a:xfrm>
          <a:prstGeom prst="bentConnector4">
            <a:avLst>
              <a:gd name="adj1" fmla="val 20589"/>
              <a:gd name="adj2" fmla="val 10986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cxnSpLocks/>
            <a:stCxn id="8" idx="2"/>
            <a:endCxn id="11" idx="1"/>
          </p:cNvCxnSpPr>
          <p:nvPr/>
        </p:nvCxnSpPr>
        <p:spPr>
          <a:xfrm rot="5400000">
            <a:off x="5045891" y="3577779"/>
            <a:ext cx="3356322" cy="2318549"/>
          </a:xfrm>
          <a:prstGeom prst="bentConnector4">
            <a:avLst>
              <a:gd name="adj1" fmla="val 16119"/>
              <a:gd name="adj2" fmla="val 11046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p:cNvCxnSpPr>
            <a:stCxn id="13" idx="2"/>
            <a:endCxn id="14" idx="1"/>
          </p:cNvCxnSpPr>
          <p:nvPr/>
        </p:nvCxnSpPr>
        <p:spPr>
          <a:xfrm rot="5400000">
            <a:off x="9723162" y="3393927"/>
            <a:ext cx="1065216" cy="997720"/>
          </a:xfrm>
          <a:prstGeom prst="bentConnector4">
            <a:avLst>
              <a:gd name="adj1" fmla="val 15766"/>
              <a:gd name="adj2" fmla="val 12291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r 51"/>
          <p:cNvCxnSpPr>
            <a:stCxn id="13" idx="2"/>
            <a:endCxn id="15" idx="1"/>
          </p:cNvCxnSpPr>
          <p:nvPr/>
        </p:nvCxnSpPr>
        <p:spPr>
          <a:xfrm rot="5400000">
            <a:off x="8956132" y="4111987"/>
            <a:ext cx="2550306" cy="1046690"/>
          </a:xfrm>
          <a:prstGeom prst="bentConnector4">
            <a:avLst>
              <a:gd name="adj1" fmla="val 6438"/>
              <a:gd name="adj2" fmla="val 11684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Marcador de número de diapositiva 24">
            <a:extLst>
              <a:ext uri="{FF2B5EF4-FFF2-40B4-BE49-F238E27FC236}">
                <a16:creationId xmlns:a16="http://schemas.microsoft.com/office/drawing/2014/main" id="{B3F3122B-FCE6-4819-AB50-B682D433FA82}"/>
              </a:ext>
            </a:extLst>
          </p:cNvPr>
          <p:cNvSpPr>
            <a:spLocks noGrp="1"/>
          </p:cNvSpPr>
          <p:nvPr>
            <p:ph type="sldNum" sz="quarter" idx="12"/>
          </p:nvPr>
        </p:nvSpPr>
        <p:spPr/>
        <p:txBody>
          <a:bodyPr/>
          <a:lstStyle/>
          <a:p>
            <a:fld id="{7F435081-CFB1-4999-ABED-67D2EC110076}" type="slidenum">
              <a:rPr lang="es-MX" smtClean="0"/>
              <a:t>65</a:t>
            </a:fld>
            <a:endParaRPr lang="es-MX"/>
          </a:p>
        </p:txBody>
      </p:sp>
    </p:spTree>
    <p:extLst>
      <p:ext uri="{BB962C8B-B14F-4D97-AF65-F5344CB8AC3E}">
        <p14:creationId xmlns:p14="http://schemas.microsoft.com/office/powerpoint/2010/main" val="3075982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84054-E45F-4FCD-A5C6-DA6EDB6628D4}"/>
              </a:ext>
            </a:extLst>
          </p:cNvPr>
          <p:cNvSpPr>
            <a:spLocks noGrp="1"/>
          </p:cNvSpPr>
          <p:nvPr>
            <p:ph type="title"/>
          </p:nvPr>
        </p:nvSpPr>
        <p:spPr>
          <a:xfrm>
            <a:off x="838200" y="365125"/>
            <a:ext cx="10515600" cy="5402629"/>
          </a:xfrm>
        </p:spPr>
        <p:txBody>
          <a:bodyPr>
            <a:normAutofit/>
          </a:bodyPr>
          <a:lstStyle/>
          <a:p>
            <a:br>
              <a:rPr lang="es-ES" dirty="0"/>
            </a:br>
            <a:br>
              <a:rPr lang="es-MX" dirty="0"/>
            </a:br>
            <a:br>
              <a:rPr lang="es-MX" dirty="0"/>
            </a:br>
            <a:br>
              <a:rPr lang="es-MX" dirty="0"/>
            </a:br>
            <a:endParaRPr lang="es-MX" dirty="0"/>
          </a:p>
        </p:txBody>
      </p:sp>
      <p:sp>
        <p:nvSpPr>
          <p:cNvPr id="3" name="Marcador de contenido 2">
            <a:extLst>
              <a:ext uri="{FF2B5EF4-FFF2-40B4-BE49-F238E27FC236}">
                <a16:creationId xmlns:a16="http://schemas.microsoft.com/office/drawing/2014/main" id="{E9F6B0B0-40AE-4312-91EB-478E523E0BAE}"/>
              </a:ext>
            </a:extLst>
          </p:cNvPr>
          <p:cNvSpPr>
            <a:spLocks noGrp="1"/>
          </p:cNvSpPr>
          <p:nvPr>
            <p:ph idx="1"/>
          </p:nvPr>
        </p:nvSpPr>
        <p:spPr/>
        <p:txBody>
          <a:bodyPr/>
          <a:lstStyle/>
          <a:p>
            <a:endParaRPr lang="es-ES" dirty="0"/>
          </a:p>
          <a:p>
            <a:endParaRPr lang="es-MX" dirty="0"/>
          </a:p>
          <a:p>
            <a:endParaRPr lang="es-MX" dirty="0"/>
          </a:p>
          <a:p>
            <a:endParaRPr lang="es-MX" dirty="0"/>
          </a:p>
          <a:p>
            <a:endParaRPr lang="es-MX" dirty="0"/>
          </a:p>
          <a:p>
            <a:endParaRPr lang="es-MX" dirty="0"/>
          </a:p>
        </p:txBody>
      </p:sp>
      <p:sp>
        <p:nvSpPr>
          <p:cNvPr id="4" name="Rectangle 1">
            <a:extLst>
              <a:ext uri="{FF2B5EF4-FFF2-40B4-BE49-F238E27FC236}">
                <a16:creationId xmlns:a16="http://schemas.microsoft.com/office/drawing/2014/main" id="{2E348AEC-99A2-4CCC-96D8-C4D11EF5EEC1}"/>
              </a:ext>
            </a:extLst>
          </p:cNvPr>
          <p:cNvSpPr>
            <a:spLocks noChangeArrowheads="1"/>
          </p:cNvSpPr>
          <p:nvPr/>
        </p:nvSpPr>
        <p:spPr bwMode="auto">
          <a:xfrm>
            <a:off x="838200" y="224347"/>
            <a:ext cx="10298723" cy="618371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sng" strike="noStrike" cap="none" normalizeH="0" baseline="0" dirty="0">
                <a:ln>
                  <a:noFill/>
                </a:ln>
                <a:solidFill>
                  <a:srgbClr val="890051"/>
                </a:solidFill>
                <a:effectLst/>
                <a:latin typeface="Poppins" panose="00000500000000000000" pitchFamily="2" charset="0"/>
                <a:cs typeface="Poppins" panose="00000500000000000000" pitchFamily="2" charset="0"/>
              </a:rPr>
              <a:t>  </a:t>
            </a:r>
            <a:r>
              <a:rPr kumimoji="0" lang="es-MX" altLang="es-MX" sz="30000" b="1" i="0" u="sng" strike="noStrike" cap="none" normalizeH="0" baseline="0" dirty="0">
                <a:ln>
                  <a:noFill/>
                </a:ln>
                <a:solidFill>
                  <a:srgbClr val="890051"/>
                </a:solidFill>
                <a:effectLst/>
                <a:latin typeface="Poppins" panose="00000500000000000000" pitchFamily="2" charset="0"/>
                <a:cs typeface="Poppins" panose="00000500000000000000" pitchFamily="2" charset="0"/>
              </a:rPr>
              <a:t>     </a:t>
            </a:r>
            <a:r>
              <a:rPr kumimoji="0" lang="es-MX" altLang="es-MX" sz="1600" b="1" i="0" u="sng" strike="noStrike" cap="none" normalizeH="0" baseline="0" dirty="0">
                <a:ln>
                  <a:noFill/>
                </a:ln>
                <a:solidFill>
                  <a:srgbClr val="890051"/>
                </a:solidFill>
                <a:effectLst/>
                <a:latin typeface="+mn-lt"/>
                <a:cs typeface="Poppins" panose="00000500000000000000" pitchFamily="2" charset="0"/>
              </a:rPr>
              <a:t> </a:t>
            </a:r>
            <a:endParaRPr kumimoji="0" lang="es-MX" altLang="es-MX" sz="1600" b="0"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292B2C"/>
                </a:solidFill>
                <a:effectLst/>
                <a:latin typeface="+mn-lt"/>
                <a:cs typeface="Poppins" panose="00000500000000000000" pitchFamily="2" charset="0"/>
              </a:rPr>
              <a:t>1  Gubernatura</a:t>
            </a:r>
            <a:br>
              <a:rPr kumimoji="0" lang="es-MX" altLang="es-MX" sz="2400" b="0" i="0" u="none" strike="noStrike" cap="none" normalizeH="0" baseline="0" dirty="0">
                <a:ln>
                  <a:noFill/>
                </a:ln>
                <a:solidFill>
                  <a:srgbClr val="292B2C"/>
                </a:solidFill>
                <a:effectLst/>
                <a:latin typeface="+mn-lt"/>
                <a:cs typeface="Poppins" panose="00000500000000000000" pitchFamily="2" charset="0"/>
              </a:rPr>
            </a:br>
            <a:r>
              <a:rPr kumimoji="0" lang="es-MX" altLang="es-MX" sz="2400" b="0" i="0" u="none" strike="noStrike" cap="none" normalizeH="0" baseline="0" dirty="0">
                <a:ln>
                  <a:noFill/>
                </a:ln>
                <a:solidFill>
                  <a:srgbClr val="292B2C"/>
                </a:solidFill>
                <a:effectLst/>
                <a:latin typeface="+mn-lt"/>
                <a:cs typeface="Poppins" panose="00000500000000000000" pitchFamily="2" charset="0"/>
              </a:rPr>
              <a:t>35 Diputaciones locales</a:t>
            </a:r>
            <a:br>
              <a:rPr kumimoji="0" lang="es-MX" altLang="es-MX" sz="2400" b="0" i="0" u="none" strike="noStrike" cap="none" normalizeH="0" baseline="0" dirty="0">
                <a:ln>
                  <a:noFill/>
                </a:ln>
                <a:solidFill>
                  <a:srgbClr val="292B2C"/>
                </a:solidFill>
                <a:effectLst/>
                <a:latin typeface="+mn-lt"/>
                <a:cs typeface="Poppins" panose="00000500000000000000" pitchFamily="2" charset="0"/>
              </a:rPr>
            </a:br>
            <a:r>
              <a:rPr kumimoji="0" lang="es-MX" altLang="es-MX" sz="2400" b="0" i="0" u="none" strike="noStrike" cap="none" normalizeH="0" baseline="0" dirty="0">
                <a:ln>
                  <a:noFill/>
                </a:ln>
                <a:solidFill>
                  <a:srgbClr val="292B2C"/>
                </a:solidFill>
                <a:effectLst/>
                <a:latin typeface="+mn-lt"/>
                <a:cs typeface="Poppins" panose="00000500000000000000" pitchFamily="2" charset="0"/>
              </a:rPr>
              <a:t>17 Presidencias municipales, 17 Sindicaturas, 51 regidurías MR.</a:t>
            </a:r>
            <a:br>
              <a:rPr kumimoji="0" lang="es-MX" altLang="es-MX" sz="2400" b="0" i="0" u="none" strike="noStrike" cap="none" normalizeH="0" baseline="0" dirty="0">
                <a:ln>
                  <a:noFill/>
                </a:ln>
                <a:solidFill>
                  <a:srgbClr val="292B2C"/>
                </a:solidFill>
                <a:effectLst/>
                <a:latin typeface="+mn-lt"/>
                <a:cs typeface="Poppins" panose="00000500000000000000" pitchFamily="2" charset="0"/>
              </a:rPr>
            </a:br>
            <a:r>
              <a:rPr kumimoji="0" lang="es-MX" altLang="es-MX" sz="2400" b="0" i="0" u="none" strike="noStrike" cap="none" normalizeH="0" baseline="0" dirty="0">
                <a:ln>
                  <a:noFill/>
                </a:ln>
                <a:solidFill>
                  <a:srgbClr val="292B2C"/>
                </a:solidFill>
                <a:effectLst/>
                <a:latin typeface="+mn-lt"/>
                <a:cs typeface="Poppins" panose="00000500000000000000" pitchFamily="2" charset="0"/>
              </a:rPr>
              <a:t>34 Regidurías RP.</a:t>
            </a:r>
            <a:endParaRPr kumimoji="0" lang="es-MX" altLang="es-MX" sz="2400" b="0" i="0" u="none" strike="noStrike" cap="none" normalizeH="0" baseline="0" dirty="0">
              <a:ln>
                <a:noFill/>
              </a:ln>
              <a:solidFill>
                <a:schemeClr val="tx1"/>
              </a:solidFill>
              <a:effectLst/>
              <a:latin typeface="+mn-lt"/>
            </a:endParaRPr>
          </a:p>
        </p:txBody>
      </p:sp>
      <p:pic>
        <p:nvPicPr>
          <p:cNvPr id="5" name="Picture 2" descr="Tabasco 2024 - Instituto Nacional Electoral">
            <a:extLst>
              <a:ext uri="{FF2B5EF4-FFF2-40B4-BE49-F238E27FC236}">
                <a16:creationId xmlns:a16="http://schemas.microsoft.com/office/drawing/2014/main" id="{CF170F7E-B866-4346-B148-0E4AAB37B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4" t="7214" r="604" b="2613"/>
          <a:stretch/>
        </p:blipFill>
        <p:spPr bwMode="auto">
          <a:xfrm>
            <a:off x="3150794" y="211664"/>
            <a:ext cx="5470313" cy="4220144"/>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número de diapositiva 7">
            <a:extLst>
              <a:ext uri="{FF2B5EF4-FFF2-40B4-BE49-F238E27FC236}">
                <a16:creationId xmlns:a16="http://schemas.microsoft.com/office/drawing/2014/main" id="{642F096E-6565-43F7-8A02-C47AE9B7CBAB}"/>
              </a:ext>
            </a:extLst>
          </p:cNvPr>
          <p:cNvSpPr>
            <a:spLocks noGrp="1"/>
          </p:cNvSpPr>
          <p:nvPr>
            <p:ph type="sldNum" sz="quarter" idx="12"/>
          </p:nvPr>
        </p:nvSpPr>
        <p:spPr/>
        <p:txBody>
          <a:bodyPr/>
          <a:lstStyle/>
          <a:p>
            <a:fld id="{7F435081-CFB1-4999-ABED-67D2EC110076}" type="slidenum">
              <a:rPr lang="es-MX" smtClean="0"/>
              <a:t>66</a:t>
            </a:fld>
            <a:endParaRPr lang="es-MX"/>
          </a:p>
        </p:txBody>
      </p:sp>
    </p:spTree>
    <p:extLst>
      <p:ext uri="{BB962C8B-B14F-4D97-AF65-F5344CB8AC3E}">
        <p14:creationId xmlns:p14="http://schemas.microsoft.com/office/powerpoint/2010/main" val="2702680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3B465-129F-4276-B759-74DF9D39652D}"/>
              </a:ext>
            </a:extLst>
          </p:cNvPr>
          <p:cNvSpPr>
            <a:spLocks noGrp="1"/>
          </p:cNvSpPr>
          <p:nvPr>
            <p:ph type="title"/>
          </p:nvPr>
        </p:nvSpPr>
        <p:spPr>
          <a:xfrm>
            <a:off x="2592926" y="624110"/>
            <a:ext cx="7092942" cy="705157"/>
          </a:xfrm>
        </p:spPr>
        <p:txBody>
          <a:bodyPr/>
          <a:lstStyle/>
          <a:p>
            <a:r>
              <a:rPr lang="es-ES" dirty="0"/>
              <a:t>Sistema electoral de Tabasco  </a:t>
            </a:r>
            <a:endParaRPr lang="es-MX" dirty="0"/>
          </a:p>
        </p:txBody>
      </p:sp>
      <p:graphicFrame>
        <p:nvGraphicFramePr>
          <p:cNvPr id="4" name="Tabla 4">
            <a:extLst>
              <a:ext uri="{FF2B5EF4-FFF2-40B4-BE49-F238E27FC236}">
                <a16:creationId xmlns:a16="http://schemas.microsoft.com/office/drawing/2014/main" id="{5CFF18AA-5C38-4514-98F5-B0B41CA28226}"/>
              </a:ext>
            </a:extLst>
          </p:cNvPr>
          <p:cNvGraphicFramePr>
            <a:graphicFrameLocks noGrp="1"/>
          </p:cNvGraphicFramePr>
          <p:nvPr>
            <p:ph idx="1"/>
            <p:extLst>
              <p:ext uri="{D42A27DB-BD31-4B8C-83A1-F6EECF244321}">
                <p14:modId xmlns:p14="http://schemas.microsoft.com/office/powerpoint/2010/main" val="1574736545"/>
              </p:ext>
            </p:extLst>
          </p:nvPr>
        </p:nvGraphicFramePr>
        <p:xfrm>
          <a:off x="2497669" y="1465730"/>
          <a:ext cx="8744078" cy="4764829"/>
        </p:xfrm>
        <a:graphic>
          <a:graphicData uri="http://schemas.openxmlformats.org/drawingml/2006/table">
            <a:tbl>
              <a:tblPr firstRow="1" bandRow="1">
                <a:tableStyleId>{21E4AEA4-8DFA-4A89-87EB-49C32662AFE0}</a:tableStyleId>
              </a:tblPr>
              <a:tblGrid>
                <a:gridCol w="1236131">
                  <a:extLst>
                    <a:ext uri="{9D8B030D-6E8A-4147-A177-3AD203B41FA5}">
                      <a16:colId xmlns:a16="http://schemas.microsoft.com/office/drawing/2014/main" val="4135073300"/>
                    </a:ext>
                  </a:extLst>
                </a:gridCol>
                <a:gridCol w="2501162">
                  <a:extLst>
                    <a:ext uri="{9D8B030D-6E8A-4147-A177-3AD203B41FA5}">
                      <a16:colId xmlns:a16="http://schemas.microsoft.com/office/drawing/2014/main" val="1011795346"/>
                    </a:ext>
                  </a:extLst>
                </a:gridCol>
                <a:gridCol w="1501586">
                  <a:extLst>
                    <a:ext uri="{9D8B030D-6E8A-4147-A177-3AD203B41FA5}">
                      <a16:colId xmlns:a16="http://schemas.microsoft.com/office/drawing/2014/main" val="719571224"/>
                    </a:ext>
                  </a:extLst>
                </a:gridCol>
                <a:gridCol w="3505199">
                  <a:extLst>
                    <a:ext uri="{9D8B030D-6E8A-4147-A177-3AD203B41FA5}">
                      <a16:colId xmlns:a16="http://schemas.microsoft.com/office/drawing/2014/main" val="2849918183"/>
                    </a:ext>
                  </a:extLst>
                </a:gridCol>
              </a:tblGrid>
              <a:tr h="651919">
                <a:tc>
                  <a:txBody>
                    <a:bodyPr/>
                    <a:lstStyle/>
                    <a:p>
                      <a:r>
                        <a:rPr lang="es-ES" sz="1800" dirty="0"/>
                        <a:t>Cantidad </a:t>
                      </a:r>
                      <a:endParaRPr lang="es-MX" sz="1800" dirty="0"/>
                    </a:p>
                  </a:txBody>
                  <a:tcPr/>
                </a:tc>
                <a:tc gridSpan="2">
                  <a:txBody>
                    <a:bodyPr/>
                    <a:lstStyle/>
                    <a:p>
                      <a:r>
                        <a:rPr lang="es-ES" sz="1800" dirty="0"/>
                        <a:t>Cargo </a:t>
                      </a:r>
                      <a:endParaRPr lang="es-MX" sz="1800" dirty="0"/>
                    </a:p>
                  </a:txBody>
                  <a:tcPr/>
                </a:tc>
                <a:tc hMerge="1">
                  <a:txBody>
                    <a:bodyPr/>
                    <a:lstStyle/>
                    <a:p>
                      <a:endParaRPr lang="es-MX"/>
                    </a:p>
                  </a:txBody>
                  <a:tcPr/>
                </a:tc>
                <a:tc>
                  <a:txBody>
                    <a:bodyPr/>
                    <a:lstStyle/>
                    <a:p>
                      <a:r>
                        <a:rPr lang="es-ES" sz="1800" dirty="0"/>
                        <a:t>Demarcación electoral </a:t>
                      </a:r>
                      <a:endParaRPr lang="es-MX" sz="1800" dirty="0"/>
                    </a:p>
                  </a:txBody>
                  <a:tcPr/>
                </a:tc>
                <a:extLst>
                  <a:ext uri="{0D108BD9-81ED-4DB2-BD59-A6C34878D82A}">
                    <a16:rowId xmlns:a16="http://schemas.microsoft.com/office/drawing/2014/main" val="2520199442"/>
                  </a:ext>
                </a:extLst>
              </a:tr>
              <a:tr h="915199">
                <a:tc>
                  <a:txBody>
                    <a:bodyPr/>
                    <a:lstStyle/>
                    <a:p>
                      <a:r>
                        <a:rPr lang="es-ES" sz="1800" dirty="0"/>
                        <a:t>1</a:t>
                      </a:r>
                      <a:endParaRPr lang="es-MX" sz="1800" dirty="0"/>
                    </a:p>
                  </a:txBody>
                  <a:tcPr/>
                </a:tc>
                <a:tc>
                  <a:txBody>
                    <a:bodyPr/>
                    <a:lstStyle/>
                    <a:p>
                      <a:r>
                        <a:rPr lang="es-ES" sz="1800" dirty="0"/>
                        <a:t> Gubernatura </a:t>
                      </a:r>
                      <a:endParaRPr lang="es-MX" sz="1800" dirty="0"/>
                    </a:p>
                  </a:txBody>
                  <a:tcPr>
                    <a:lnR w="12700" cap="flat" cmpd="sng" algn="ctr">
                      <a:solidFill>
                        <a:schemeClr val="tx1"/>
                      </a:solidFill>
                      <a:prstDash val="solid"/>
                      <a:round/>
                      <a:headEnd type="none" w="med" len="med"/>
                      <a:tailEnd type="none" w="med" len="med"/>
                    </a:lnR>
                  </a:tcPr>
                </a:tc>
                <a:tc>
                  <a:txBody>
                    <a:bodyPr/>
                    <a:lstStyle/>
                    <a:p>
                      <a:r>
                        <a:rPr lang="es-ES" sz="1800" dirty="0"/>
                        <a:t>MR </a:t>
                      </a:r>
                      <a:endParaRPr lang="es-MX" sz="1800" dirty="0"/>
                    </a:p>
                  </a:txBody>
                  <a:tcPr>
                    <a:lnL w="12700" cap="flat" cmpd="sng" algn="ctr">
                      <a:solidFill>
                        <a:schemeClr val="tx1"/>
                      </a:solidFill>
                      <a:prstDash val="solid"/>
                      <a:round/>
                      <a:headEnd type="none" w="med" len="med"/>
                      <a:tailEnd type="none" w="med" len="med"/>
                    </a:lnL>
                  </a:tcPr>
                </a:tc>
                <a:tc>
                  <a:txBody>
                    <a:bodyPr/>
                    <a:lstStyle/>
                    <a:p>
                      <a:r>
                        <a:rPr lang="es-ES" sz="1800" dirty="0"/>
                        <a:t>1 sola circunscripción uninominal todo el territorio tabasqueño  </a:t>
                      </a:r>
                      <a:endParaRPr lang="es-MX" sz="1800" dirty="0"/>
                    </a:p>
                  </a:txBody>
                  <a:tcPr/>
                </a:tc>
                <a:extLst>
                  <a:ext uri="{0D108BD9-81ED-4DB2-BD59-A6C34878D82A}">
                    <a16:rowId xmlns:a16="http://schemas.microsoft.com/office/drawing/2014/main" val="795406782"/>
                  </a:ext>
                </a:extLst>
              </a:tr>
              <a:tr h="716992">
                <a:tc rowSpan="2">
                  <a:txBody>
                    <a:bodyPr/>
                    <a:lstStyle/>
                    <a:p>
                      <a:r>
                        <a:rPr lang="es-ES" sz="1800" dirty="0"/>
                        <a:t>35 </a:t>
                      </a:r>
                      <a:endParaRPr lang="es-MX" sz="1800" dirty="0"/>
                    </a:p>
                  </a:txBody>
                  <a:tcPr/>
                </a:tc>
                <a:tc rowSpan="2">
                  <a:txBody>
                    <a:bodyPr/>
                    <a:lstStyle/>
                    <a:p>
                      <a:r>
                        <a:rPr lang="es-ES" sz="1800" dirty="0"/>
                        <a:t>Diputados </a:t>
                      </a:r>
                      <a:endParaRPr lang="es-MX" sz="1800" dirty="0"/>
                    </a:p>
                  </a:txBody>
                  <a:tcPr>
                    <a:lnR w="12700" cap="flat" cmpd="sng" algn="ctr">
                      <a:solidFill>
                        <a:schemeClr val="tx1"/>
                      </a:solidFill>
                      <a:prstDash val="solid"/>
                      <a:round/>
                      <a:headEnd type="none" w="med" len="med"/>
                      <a:tailEnd type="none" w="med" len="med"/>
                    </a:lnR>
                  </a:tcPr>
                </a:tc>
                <a:tc>
                  <a:txBody>
                    <a:bodyPr/>
                    <a:lstStyle/>
                    <a:p>
                      <a:r>
                        <a:rPr lang="es-ES" sz="1800" dirty="0"/>
                        <a:t>21 MR</a:t>
                      </a:r>
                      <a:endParaRPr lang="es-MX" sz="1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s-ES" sz="1800" dirty="0"/>
                        <a:t>1 en cada 1 de los 21 distritos electorales uninominales  </a:t>
                      </a:r>
                      <a:endParaRPr lang="es-MX" sz="1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395891"/>
                  </a:ext>
                </a:extLst>
              </a:tr>
              <a:tr h="409710">
                <a:tc vMerge="1">
                  <a:txBody>
                    <a:bodyPr/>
                    <a:lstStyle/>
                    <a:p>
                      <a:endParaRPr lang="es-MX"/>
                    </a:p>
                  </a:txBody>
                  <a:tcPr/>
                </a:tc>
                <a:tc vMerge="1">
                  <a:txBody>
                    <a:bodyPr/>
                    <a:lstStyle/>
                    <a:p>
                      <a:endParaRPr lang="es-MX"/>
                    </a:p>
                  </a:txBody>
                  <a:tcPr/>
                </a:tc>
                <a:tc>
                  <a:txBody>
                    <a:bodyPr/>
                    <a:lstStyle/>
                    <a:p>
                      <a:r>
                        <a:rPr lang="es-ES" sz="1800" dirty="0"/>
                        <a:t>14 RP</a:t>
                      </a:r>
                      <a:endParaRPr lang="es-MX" sz="1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s-ES" sz="1800" dirty="0"/>
                        <a:t>Una circunscripción plurinominal </a:t>
                      </a:r>
                      <a:endParaRPr lang="es-MX" sz="18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7303994"/>
                  </a:ext>
                </a:extLst>
              </a:tr>
              <a:tr h="651919">
                <a:tc>
                  <a:txBody>
                    <a:bodyPr/>
                    <a:lstStyle/>
                    <a:p>
                      <a:r>
                        <a:rPr lang="es-ES" sz="1800" dirty="0"/>
                        <a:t>17 </a:t>
                      </a:r>
                      <a:endParaRPr lang="es-MX" sz="1800" dirty="0"/>
                    </a:p>
                  </a:txBody>
                  <a:tcPr/>
                </a:tc>
                <a:tc>
                  <a:txBody>
                    <a:bodyPr/>
                    <a:lstStyle/>
                    <a:p>
                      <a:r>
                        <a:rPr lang="es-ES" sz="1800" dirty="0"/>
                        <a:t>Presidencias municipales </a:t>
                      </a:r>
                      <a:endParaRPr lang="es-MX" sz="1800" dirty="0"/>
                    </a:p>
                  </a:txBody>
                  <a:tcPr>
                    <a:lnR w="12700" cap="flat" cmpd="sng" algn="ctr">
                      <a:solidFill>
                        <a:schemeClr val="tx1"/>
                      </a:solidFill>
                      <a:prstDash val="solid"/>
                      <a:round/>
                      <a:headEnd type="none" w="med" len="med"/>
                      <a:tailEnd type="none" w="med" len="med"/>
                    </a:lnR>
                  </a:tcPr>
                </a:tc>
                <a:tc>
                  <a:txBody>
                    <a:bodyPr/>
                    <a:lstStyle/>
                    <a:p>
                      <a:r>
                        <a:rPr lang="es-ES" sz="1800" dirty="0"/>
                        <a:t>MR</a:t>
                      </a:r>
                      <a:endParaRPr lang="es-MX" sz="1800" dirty="0"/>
                    </a:p>
                  </a:txBody>
                  <a:tcPr>
                    <a:lnL w="12700" cap="flat" cmpd="sng" algn="ctr">
                      <a:solidFill>
                        <a:schemeClr val="tx1"/>
                      </a:solidFill>
                      <a:prstDash val="solid"/>
                      <a:round/>
                      <a:headEnd type="none" w="med" len="med"/>
                      <a:tailEnd type="none" w="med" len="med"/>
                    </a:lnL>
                  </a:tcPr>
                </a:tc>
                <a:tc>
                  <a:txBody>
                    <a:bodyPr/>
                    <a:lstStyle/>
                    <a:p>
                      <a:r>
                        <a:rPr lang="es-ES" sz="1800" dirty="0"/>
                        <a:t>17 municipios de Tabasco </a:t>
                      </a:r>
                      <a:endParaRPr lang="es-MX" sz="1800" dirty="0"/>
                    </a:p>
                  </a:txBody>
                  <a:tcPr/>
                </a:tc>
                <a:extLst>
                  <a:ext uri="{0D108BD9-81ED-4DB2-BD59-A6C34878D82A}">
                    <a16:rowId xmlns:a16="http://schemas.microsoft.com/office/drawing/2014/main" val="4275297812"/>
                  </a:ext>
                </a:extLst>
              </a:tr>
              <a:tr h="575255">
                <a:tc rowSpan="2">
                  <a:txBody>
                    <a:bodyPr/>
                    <a:lstStyle/>
                    <a:p>
                      <a:r>
                        <a:rPr lang="es-ES" sz="1800" dirty="0"/>
                        <a:t>17 </a:t>
                      </a:r>
                    </a:p>
                    <a:p>
                      <a:r>
                        <a:rPr lang="es-ES" sz="1800" dirty="0"/>
                        <a:t>17 </a:t>
                      </a:r>
                    </a:p>
                    <a:p>
                      <a:r>
                        <a:rPr lang="es-ES" sz="1800" dirty="0"/>
                        <a:t>34 </a:t>
                      </a:r>
                    </a:p>
                    <a:p>
                      <a:endParaRPr lang="es-MX" sz="1800" dirty="0"/>
                    </a:p>
                  </a:txBody>
                  <a:tcPr/>
                </a:tc>
                <a:tc rowSpan="2">
                  <a:txBody>
                    <a:bodyPr/>
                    <a:lstStyle/>
                    <a:p>
                      <a:r>
                        <a:rPr lang="es-ES" sz="1800" dirty="0"/>
                        <a:t>Síndicos de hacienda  </a:t>
                      </a:r>
                    </a:p>
                    <a:p>
                      <a:r>
                        <a:rPr lang="es-ES" sz="1800" dirty="0"/>
                        <a:t>Regidurías</a:t>
                      </a:r>
                    </a:p>
                    <a:p>
                      <a:r>
                        <a:rPr lang="es-ES" sz="1800" dirty="0"/>
                        <a:t>Regidurías  </a:t>
                      </a:r>
                      <a:endParaRPr lang="es-MX" sz="1800" dirty="0"/>
                    </a:p>
                  </a:txBody>
                  <a:tcPr>
                    <a:lnR w="12700" cap="flat" cmpd="sng" algn="ctr">
                      <a:solidFill>
                        <a:schemeClr val="tx1"/>
                      </a:solidFill>
                      <a:prstDash val="solid"/>
                      <a:round/>
                      <a:headEnd type="none" w="med" len="med"/>
                      <a:tailEnd type="none" w="med" len="med"/>
                    </a:lnR>
                  </a:tcPr>
                </a:tc>
                <a:tc>
                  <a:txBody>
                    <a:bodyPr/>
                    <a:lstStyle/>
                    <a:p>
                      <a:r>
                        <a:rPr lang="es-ES" sz="1800" dirty="0"/>
                        <a:t>MR</a:t>
                      </a:r>
                      <a:endParaRPr lang="es-MX" sz="1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a:txBody>
                    <a:bodyPr/>
                    <a:lstStyle/>
                    <a:p>
                      <a:r>
                        <a:rPr lang="es-ES" sz="1800" dirty="0"/>
                        <a:t> 17 municipios de tabasco</a:t>
                      </a:r>
                      <a:endParaRPr lang="es-MX" sz="1800" dirty="0"/>
                    </a:p>
                  </a:txBody>
                  <a:tcPr/>
                </a:tc>
                <a:extLst>
                  <a:ext uri="{0D108BD9-81ED-4DB2-BD59-A6C34878D82A}">
                    <a16:rowId xmlns:a16="http://schemas.microsoft.com/office/drawing/2014/main" val="3748161364"/>
                  </a:ext>
                </a:extLst>
              </a:tr>
              <a:tr h="597218">
                <a:tc vMerge="1">
                  <a:txBody>
                    <a:bodyPr/>
                    <a:lstStyle/>
                    <a:p>
                      <a:endParaRPr lang="es-MX"/>
                    </a:p>
                  </a:txBody>
                  <a:tcPr/>
                </a:tc>
                <a:tc vMerge="1">
                  <a:txBody>
                    <a:bodyPr/>
                    <a:lstStyle/>
                    <a:p>
                      <a:endParaRPr lang="es-MX"/>
                    </a:p>
                  </a:txBody>
                  <a:tcPr/>
                </a:tc>
                <a:tc>
                  <a:txBody>
                    <a:bodyPr/>
                    <a:lstStyle/>
                    <a:p>
                      <a:r>
                        <a:rPr lang="es-ES" sz="1800" dirty="0"/>
                        <a:t>RP</a:t>
                      </a:r>
                      <a:endParaRPr lang="es-MX" sz="1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s-MX"/>
                    </a:p>
                  </a:txBody>
                  <a:tcPr/>
                </a:tc>
                <a:extLst>
                  <a:ext uri="{0D108BD9-81ED-4DB2-BD59-A6C34878D82A}">
                    <a16:rowId xmlns:a16="http://schemas.microsoft.com/office/drawing/2014/main" val="2814163145"/>
                  </a:ext>
                </a:extLst>
              </a:tr>
            </a:tbl>
          </a:graphicData>
        </a:graphic>
      </p:graphicFrame>
      <p:sp>
        <p:nvSpPr>
          <p:cNvPr id="6" name="Marcador de número de diapositiva 5">
            <a:extLst>
              <a:ext uri="{FF2B5EF4-FFF2-40B4-BE49-F238E27FC236}">
                <a16:creationId xmlns:a16="http://schemas.microsoft.com/office/drawing/2014/main" id="{AA9F50C4-4F6D-4859-98D7-7A42E60F2DF4}"/>
              </a:ext>
            </a:extLst>
          </p:cNvPr>
          <p:cNvSpPr>
            <a:spLocks noGrp="1"/>
          </p:cNvSpPr>
          <p:nvPr>
            <p:ph type="sldNum" sz="quarter" idx="12"/>
          </p:nvPr>
        </p:nvSpPr>
        <p:spPr/>
        <p:txBody>
          <a:bodyPr/>
          <a:lstStyle/>
          <a:p>
            <a:fld id="{7F435081-CFB1-4999-ABED-67D2EC110076}" type="slidenum">
              <a:rPr lang="es-MX" smtClean="0"/>
              <a:t>67</a:t>
            </a:fld>
            <a:endParaRPr lang="es-MX"/>
          </a:p>
        </p:txBody>
      </p:sp>
    </p:spTree>
    <p:extLst>
      <p:ext uri="{BB962C8B-B14F-4D97-AF65-F5344CB8AC3E}">
        <p14:creationId xmlns:p14="http://schemas.microsoft.com/office/powerpoint/2010/main" val="38669528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E29E0-6676-421B-92F6-B0601FC64F07}"/>
              </a:ext>
            </a:extLst>
          </p:cNvPr>
          <p:cNvSpPr>
            <a:spLocks noGrp="1"/>
          </p:cNvSpPr>
          <p:nvPr>
            <p:ph type="title"/>
          </p:nvPr>
        </p:nvSpPr>
        <p:spPr/>
        <p:txBody>
          <a:bodyPr/>
          <a:lstStyle/>
          <a:p>
            <a:r>
              <a:rPr lang="es-ES" dirty="0"/>
              <a:t>Cierre de la primera clase del martes </a:t>
            </a:r>
            <a:endParaRPr lang="es-MX" dirty="0"/>
          </a:p>
        </p:txBody>
      </p:sp>
      <p:sp>
        <p:nvSpPr>
          <p:cNvPr id="3" name="Marcador de contenido 2">
            <a:extLst>
              <a:ext uri="{FF2B5EF4-FFF2-40B4-BE49-F238E27FC236}">
                <a16:creationId xmlns:a16="http://schemas.microsoft.com/office/drawing/2014/main" id="{1D0397EA-5EB1-4741-950B-D154A6FD1EBF}"/>
              </a:ext>
            </a:extLst>
          </p:cNvPr>
          <p:cNvSpPr>
            <a:spLocks noGrp="1"/>
          </p:cNvSpPr>
          <p:nvPr>
            <p:ph idx="1"/>
          </p:nvPr>
        </p:nvSpPr>
        <p:spPr>
          <a:xfrm>
            <a:off x="838200" y="2006099"/>
            <a:ext cx="10515600" cy="4351338"/>
          </a:xfrm>
        </p:spPr>
        <p:txBody>
          <a:bodyPr>
            <a:normAutofit/>
          </a:bodyPr>
          <a:lstStyle/>
          <a:p>
            <a:r>
              <a:rPr lang="es-ES" sz="3600" dirty="0"/>
              <a:t>¿Qué diferencia hay entre sinfónica o filarmónica?</a:t>
            </a:r>
          </a:p>
          <a:p>
            <a:endParaRPr lang="es-ES" sz="3600" dirty="0"/>
          </a:p>
          <a:p>
            <a:r>
              <a:rPr lang="es-ES" sz="3600" dirty="0"/>
              <a:t>Reflexión </a:t>
            </a:r>
            <a:endParaRPr lang="es-MX" sz="3600" dirty="0"/>
          </a:p>
        </p:txBody>
      </p:sp>
      <p:sp>
        <p:nvSpPr>
          <p:cNvPr id="6" name="Marcador de número de diapositiva 5">
            <a:extLst>
              <a:ext uri="{FF2B5EF4-FFF2-40B4-BE49-F238E27FC236}">
                <a16:creationId xmlns:a16="http://schemas.microsoft.com/office/drawing/2014/main" id="{A14EA8F8-A02C-4F41-B8B5-FB3E5AF4234F}"/>
              </a:ext>
            </a:extLst>
          </p:cNvPr>
          <p:cNvSpPr>
            <a:spLocks noGrp="1"/>
          </p:cNvSpPr>
          <p:nvPr>
            <p:ph type="sldNum" sz="quarter" idx="12"/>
          </p:nvPr>
        </p:nvSpPr>
        <p:spPr/>
        <p:txBody>
          <a:bodyPr/>
          <a:lstStyle/>
          <a:p>
            <a:fld id="{7F435081-CFB1-4999-ABED-67D2EC110076}" type="slidenum">
              <a:rPr lang="es-MX" smtClean="0"/>
              <a:t>68</a:t>
            </a:fld>
            <a:endParaRPr lang="es-MX"/>
          </a:p>
        </p:txBody>
      </p:sp>
    </p:spTree>
    <p:extLst>
      <p:ext uri="{BB962C8B-B14F-4D97-AF65-F5344CB8AC3E}">
        <p14:creationId xmlns:p14="http://schemas.microsoft.com/office/powerpoint/2010/main" val="416697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4472" y="343937"/>
            <a:ext cx="4331921" cy="352697"/>
          </a:xfrm>
        </p:spPr>
        <p:txBody>
          <a:bodyPr>
            <a:noAutofit/>
          </a:bodyPr>
          <a:lstStyle/>
          <a:p>
            <a:pPr algn="ctr"/>
            <a:r>
              <a:rPr lang="es-MX" sz="4000" b="1" dirty="0">
                <a:effectLst>
                  <a:outerShdw blurRad="38100" dist="38100" dir="2700000" algn="tl">
                    <a:srgbClr val="000000">
                      <a:alpha val="43137"/>
                    </a:srgbClr>
                  </a:outerShdw>
                </a:effectLst>
                <a:latin typeface="Arial Narrow" panose="020B0606020202030204" pitchFamily="34" charset="0"/>
              </a:rPr>
              <a:t>Las Leyes Feudales </a:t>
            </a:r>
          </a:p>
        </p:txBody>
      </p:sp>
      <p:graphicFrame>
        <p:nvGraphicFramePr>
          <p:cNvPr id="4" name="Diagrama 3"/>
          <p:cNvGraphicFramePr/>
          <p:nvPr>
            <p:extLst>
              <p:ext uri="{D42A27DB-BD31-4B8C-83A1-F6EECF244321}">
                <p14:modId xmlns:p14="http://schemas.microsoft.com/office/powerpoint/2010/main" val="1020712175"/>
              </p:ext>
            </p:extLst>
          </p:nvPr>
        </p:nvGraphicFramePr>
        <p:xfrm>
          <a:off x="610524" y="1093738"/>
          <a:ext cx="9098742" cy="5573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Los pactos de vasallaje: el contrato feudal - 260 - Feudalism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895" y="361415"/>
            <a:ext cx="1493414" cy="1027469"/>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Relación de vasallaje | El Popul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89333" y="1648571"/>
            <a:ext cx="1569722" cy="1177292"/>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Sabes qué es el derecho de pernada? - Supercurios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58895" y="3085550"/>
            <a:ext cx="2101660" cy="1255158"/>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10"/>
          <a:stretch>
            <a:fillRect/>
          </a:stretch>
        </p:blipFill>
        <p:spPr>
          <a:xfrm>
            <a:off x="9858895" y="5029572"/>
            <a:ext cx="1915574" cy="1343992"/>
          </a:xfrm>
          <a:prstGeom prst="roundRect">
            <a:avLst/>
          </a:prstGeom>
          <a:ln>
            <a:noFill/>
          </a:ln>
          <a:effectLst>
            <a:outerShdw blurRad="292100" dist="139700" dir="2700000" algn="tl" rotWithShape="0">
              <a:srgbClr val="333333">
                <a:alpha val="65000"/>
              </a:srgbClr>
            </a:outerShdw>
          </a:effectLst>
        </p:spPr>
      </p:pic>
      <p:sp>
        <p:nvSpPr>
          <p:cNvPr id="7" name="Marcador de número de diapositiva 6">
            <a:extLst>
              <a:ext uri="{FF2B5EF4-FFF2-40B4-BE49-F238E27FC236}">
                <a16:creationId xmlns:a16="http://schemas.microsoft.com/office/drawing/2014/main" id="{520990D9-E7AE-4612-BB6E-B1FBC1475EE4}"/>
              </a:ext>
            </a:extLst>
          </p:cNvPr>
          <p:cNvSpPr>
            <a:spLocks noGrp="1"/>
          </p:cNvSpPr>
          <p:nvPr>
            <p:ph type="sldNum" sz="quarter" idx="12"/>
          </p:nvPr>
        </p:nvSpPr>
        <p:spPr/>
        <p:txBody>
          <a:bodyPr/>
          <a:lstStyle/>
          <a:p>
            <a:fld id="{7F435081-CFB1-4999-ABED-67D2EC110076}" type="slidenum">
              <a:rPr lang="es-MX" smtClean="0"/>
              <a:t>7</a:t>
            </a:fld>
            <a:endParaRPr lang="es-MX" dirty="0"/>
          </a:p>
        </p:txBody>
      </p:sp>
    </p:spTree>
    <p:extLst>
      <p:ext uri="{BB962C8B-B14F-4D97-AF65-F5344CB8AC3E}">
        <p14:creationId xmlns:p14="http://schemas.microsoft.com/office/powerpoint/2010/main" val="93118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010297" y="353541"/>
            <a:ext cx="3653396" cy="580993"/>
          </a:xfrm>
          <a:prstGeom prst="rect">
            <a:avLst/>
          </a:prstGeom>
        </p:spPr>
        <p:txBody>
          <a:bodyPr wrap="square">
            <a:spAutoFit/>
          </a:bodyPr>
          <a:lstStyle/>
          <a:p>
            <a:pPr marL="228600" algn="ctr">
              <a:lnSpc>
                <a:spcPct val="107000"/>
              </a:lnSpc>
              <a:spcAft>
                <a:spcPts val="0"/>
              </a:spcAft>
            </a:pP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Robert </a:t>
            </a:r>
            <a:r>
              <a:rPr lang="es-MX" sz="3200" b="1"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Filmer</a:t>
            </a:r>
            <a:r>
              <a:rPr lang="es-MX"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s-MX" sz="3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nvGrpSpPr>
          <p:cNvPr id="2" name="Grupo 1"/>
          <p:cNvGrpSpPr/>
          <p:nvPr/>
        </p:nvGrpSpPr>
        <p:grpSpPr>
          <a:xfrm>
            <a:off x="401597" y="1363133"/>
            <a:ext cx="6699910" cy="4753197"/>
            <a:chOff x="415255" y="1298519"/>
            <a:chExt cx="7248438" cy="4940017"/>
          </a:xfrm>
        </p:grpSpPr>
        <p:graphicFrame>
          <p:nvGraphicFramePr>
            <p:cNvPr id="6" name="Diagrama 5"/>
            <p:cNvGraphicFramePr/>
            <p:nvPr>
              <p:extLst>
                <p:ext uri="{D42A27DB-BD31-4B8C-83A1-F6EECF244321}">
                  <p14:modId xmlns:p14="http://schemas.microsoft.com/office/powerpoint/2010/main" val="12103455"/>
                </p:ext>
              </p:extLst>
            </p:nvPr>
          </p:nvGraphicFramePr>
          <p:xfrm>
            <a:off x="415255" y="1298519"/>
            <a:ext cx="6831874" cy="4108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6"/>
            <p:cNvSpPr/>
            <p:nvPr/>
          </p:nvSpPr>
          <p:spPr>
            <a:xfrm>
              <a:off x="2350386" y="5520682"/>
              <a:ext cx="5313307" cy="7178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1900" b="1" dirty="0"/>
                <a:t>El pueblo no nace libre por naturaleza.</a:t>
              </a:r>
            </a:p>
          </p:txBody>
        </p:sp>
        <p:grpSp>
          <p:nvGrpSpPr>
            <p:cNvPr id="8" name="Grupo 7"/>
            <p:cNvGrpSpPr/>
            <p:nvPr/>
          </p:nvGrpSpPr>
          <p:grpSpPr>
            <a:xfrm>
              <a:off x="6631488" y="5117967"/>
              <a:ext cx="507357" cy="598150"/>
              <a:chOff x="7644199" y="3652348"/>
              <a:chExt cx="573205" cy="573205"/>
            </a:xfrm>
          </p:grpSpPr>
          <p:sp>
            <p:nvSpPr>
              <p:cNvPr id="9" name="Flecha abajo 8"/>
              <p:cNvSpPr/>
              <p:nvPr/>
            </p:nvSpPr>
            <p:spPr>
              <a:xfrm>
                <a:off x="7644199" y="3652348"/>
                <a:ext cx="573205" cy="573205"/>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Flecha abajo 4"/>
              <p:cNvSpPr txBox="1"/>
              <p:nvPr/>
            </p:nvSpPr>
            <p:spPr>
              <a:xfrm>
                <a:off x="7821657" y="3769207"/>
                <a:ext cx="266776" cy="3144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dirty="0"/>
              </a:p>
            </p:txBody>
          </p:sp>
        </p:grpSp>
      </p:grpSp>
      <p:pic>
        <p:nvPicPr>
          <p:cNvPr id="2050" name="Picture 2" descr="El absolutismo, ese extranjerism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4752" y="2048933"/>
            <a:ext cx="4395651" cy="3667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8993696" y="6116330"/>
            <a:ext cx="1613096" cy="276999"/>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1680</a:t>
            </a:r>
          </a:p>
        </p:txBody>
      </p:sp>
      <p:pic>
        <p:nvPicPr>
          <p:cNvPr id="1026" name="Picture 2" descr="File:Filmer, Sir Robert by Cornelius Johnson.jpg - Wikimedia Comm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7367" y="1141445"/>
            <a:ext cx="1699299" cy="2050487"/>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Marcador de número de diapositiva 11">
            <a:extLst>
              <a:ext uri="{FF2B5EF4-FFF2-40B4-BE49-F238E27FC236}">
                <a16:creationId xmlns:a16="http://schemas.microsoft.com/office/drawing/2014/main" id="{55B08F55-397E-4350-9DD0-9A87FA69397A}"/>
              </a:ext>
            </a:extLst>
          </p:cNvPr>
          <p:cNvSpPr>
            <a:spLocks noGrp="1"/>
          </p:cNvSpPr>
          <p:nvPr>
            <p:ph type="sldNum" sz="quarter" idx="12"/>
          </p:nvPr>
        </p:nvSpPr>
        <p:spPr/>
        <p:txBody>
          <a:bodyPr/>
          <a:lstStyle/>
          <a:p>
            <a:fld id="{7F435081-CFB1-4999-ABED-67D2EC110076}" type="slidenum">
              <a:rPr lang="es-MX" smtClean="0"/>
              <a:t>8</a:t>
            </a:fld>
            <a:endParaRPr lang="es-MX"/>
          </a:p>
        </p:txBody>
      </p:sp>
    </p:spTree>
    <p:extLst>
      <p:ext uri="{BB962C8B-B14F-4D97-AF65-F5344CB8AC3E}">
        <p14:creationId xmlns:p14="http://schemas.microsoft.com/office/powerpoint/2010/main" val="189782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A4712B3-8841-433C-A97E-855EEC01B810}"/>
              </a:ext>
            </a:extLst>
          </p:cNvPr>
          <p:cNvSpPr/>
          <p:nvPr/>
        </p:nvSpPr>
        <p:spPr>
          <a:xfrm>
            <a:off x="2162174" y="1372916"/>
            <a:ext cx="1691763" cy="917495"/>
          </a:xfrm>
          <a:prstGeom prst="rect">
            <a:avLst/>
          </a:prstGeom>
        </p:spPr>
        <p:txBody>
          <a:bodyPr wrap="square">
            <a:spAutoFit/>
          </a:bodyPr>
          <a:lstStyle/>
          <a:p>
            <a:pPr marL="228600" algn="ctr">
              <a:lnSpc>
                <a:spcPct val="107000"/>
              </a:lnSpc>
              <a:spcAft>
                <a:spcPts val="0"/>
              </a:spcAft>
            </a:pPr>
            <a:r>
              <a:rPr lang="es-MX"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Thomas Hobbes</a:t>
            </a:r>
          </a:p>
        </p:txBody>
      </p:sp>
      <p:pic>
        <p:nvPicPr>
          <p:cNvPr id="9" name="Picture 6" descr="THOMAS HOBBES: Biografía, Obras, Teorías, Aportaciones y mucho más">
            <a:extLst>
              <a:ext uri="{FF2B5EF4-FFF2-40B4-BE49-F238E27FC236}">
                <a16:creationId xmlns:a16="http://schemas.microsoft.com/office/drawing/2014/main" id="{2E66E9FD-BDA8-4F07-AEEB-130674E93143}"/>
              </a:ext>
            </a:extLst>
          </p:cNvPr>
          <p:cNvPicPr/>
          <p:nvPr/>
        </p:nvPicPr>
        <p:blipFill rotWithShape="1">
          <a:blip r:embed="rId2">
            <a:extLst>
              <a:ext uri="{28A0092B-C50C-407E-A947-70E740481C1C}">
                <a14:useLocalDpi xmlns:a14="http://schemas.microsoft.com/office/drawing/2010/main" val="0"/>
              </a:ext>
            </a:extLst>
          </a:blip>
          <a:srcRect l="22167" t="6749" r="25422" b="-621"/>
          <a:stretch/>
        </p:blipFill>
        <p:spPr bwMode="auto">
          <a:xfrm>
            <a:off x="2051808" y="2384750"/>
            <a:ext cx="1868805" cy="1872212"/>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FED4E3DD-D39E-43D8-A03A-961C72EAEC55}"/>
              </a:ext>
            </a:extLst>
          </p:cNvPr>
          <p:cNvSpPr/>
          <p:nvPr/>
        </p:nvSpPr>
        <p:spPr>
          <a:xfrm>
            <a:off x="4390671" y="409822"/>
            <a:ext cx="3905250" cy="611514"/>
          </a:xfrm>
          <a:prstGeom prst="rect">
            <a:avLst/>
          </a:prstGeom>
        </p:spPr>
        <p:txBody>
          <a:bodyPr wrap="square">
            <a:spAutoFit/>
          </a:bodyPr>
          <a:lstStyle/>
          <a:p>
            <a:pPr marL="228600" algn="ctr">
              <a:lnSpc>
                <a:spcPct val="107000"/>
              </a:lnSpc>
              <a:spcAft>
                <a:spcPts val="0"/>
              </a:spcAft>
            </a:pPr>
            <a:r>
              <a:rPr lang="es-MX" sz="3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Contractualistas</a:t>
            </a:r>
          </a:p>
        </p:txBody>
      </p:sp>
      <p:sp>
        <p:nvSpPr>
          <p:cNvPr id="16" name="Rectángulo 15">
            <a:extLst>
              <a:ext uri="{FF2B5EF4-FFF2-40B4-BE49-F238E27FC236}">
                <a16:creationId xmlns:a16="http://schemas.microsoft.com/office/drawing/2014/main" id="{194DD887-D3A6-438E-A9AB-F01115EB919F}"/>
              </a:ext>
            </a:extLst>
          </p:cNvPr>
          <p:cNvSpPr/>
          <p:nvPr/>
        </p:nvSpPr>
        <p:spPr>
          <a:xfrm>
            <a:off x="5227607" y="1360679"/>
            <a:ext cx="2413567" cy="489365"/>
          </a:xfrm>
          <a:prstGeom prst="rect">
            <a:avLst/>
          </a:prstGeom>
        </p:spPr>
        <p:txBody>
          <a:bodyPr wrap="square">
            <a:spAutoFit/>
          </a:bodyPr>
          <a:lstStyle/>
          <a:p>
            <a:pPr marL="228600" algn="ctr">
              <a:lnSpc>
                <a:spcPct val="107000"/>
              </a:lnSpc>
              <a:spcAft>
                <a:spcPts val="0"/>
              </a:spcAft>
            </a:pPr>
            <a:r>
              <a:rPr lang="es-MX"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John Locke</a:t>
            </a:r>
          </a:p>
        </p:txBody>
      </p:sp>
      <p:pic>
        <p:nvPicPr>
          <p:cNvPr id="17" name="Picture 4" descr="john-locke-11">
            <a:extLst>
              <a:ext uri="{FF2B5EF4-FFF2-40B4-BE49-F238E27FC236}">
                <a16:creationId xmlns:a16="http://schemas.microsoft.com/office/drawing/2014/main" id="{5A54B2B4-8191-42C2-8C7E-9FB5E688CE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307" y="1923654"/>
            <a:ext cx="1847255" cy="2333307"/>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8" name="Grupo 17">
            <a:extLst>
              <a:ext uri="{FF2B5EF4-FFF2-40B4-BE49-F238E27FC236}">
                <a16:creationId xmlns:a16="http://schemas.microsoft.com/office/drawing/2014/main" id="{23411010-0909-4EBE-A092-0F4BC373DBA9}"/>
              </a:ext>
            </a:extLst>
          </p:cNvPr>
          <p:cNvGrpSpPr/>
          <p:nvPr/>
        </p:nvGrpSpPr>
        <p:grpSpPr>
          <a:xfrm>
            <a:off x="5474904" y="4396022"/>
            <a:ext cx="1828794" cy="1188716"/>
            <a:chOff x="3215007" y="5515"/>
            <a:chExt cx="1828794" cy="1188716"/>
          </a:xfrm>
        </p:grpSpPr>
        <p:sp>
          <p:nvSpPr>
            <p:cNvPr id="19" name="Rectángulo: esquinas redondeadas 18">
              <a:extLst>
                <a:ext uri="{FF2B5EF4-FFF2-40B4-BE49-F238E27FC236}">
                  <a16:creationId xmlns:a16="http://schemas.microsoft.com/office/drawing/2014/main" id="{EE1250F3-3058-4C74-B48E-BDF229F7855C}"/>
                </a:ext>
              </a:extLst>
            </p:cNvPr>
            <p:cNvSpPr/>
            <p:nvPr/>
          </p:nvSpPr>
          <p:spPr>
            <a:xfrm>
              <a:off x="3215007" y="5515"/>
              <a:ext cx="1828794" cy="118871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0" name="Rectángulo: esquinas redondeadas 4">
              <a:extLst>
                <a:ext uri="{FF2B5EF4-FFF2-40B4-BE49-F238E27FC236}">
                  <a16:creationId xmlns:a16="http://schemas.microsoft.com/office/drawing/2014/main" id="{C2B1AAE7-D8BA-4821-967F-2A75C29848B1}"/>
                </a:ext>
              </a:extLst>
            </p:cNvPr>
            <p:cNvSpPr txBox="1"/>
            <p:nvPr/>
          </p:nvSpPr>
          <p:spPr>
            <a:xfrm>
              <a:off x="3273035" y="63543"/>
              <a:ext cx="1712738" cy="10726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t>ESTADO DE NATURALEZA</a:t>
              </a:r>
            </a:p>
            <a:p>
              <a:pPr marL="0" lvl="0" indent="0" algn="ctr" defTabSz="488950">
                <a:lnSpc>
                  <a:spcPct val="90000"/>
                </a:lnSpc>
                <a:spcBef>
                  <a:spcPct val="0"/>
                </a:spcBef>
                <a:spcAft>
                  <a:spcPct val="35000"/>
                </a:spcAft>
                <a:buNone/>
              </a:pPr>
              <a:r>
                <a:rPr lang="es-ES" sz="1100" b="1" kern="1200" dirty="0"/>
                <a:t>Derecho a: </a:t>
              </a:r>
            </a:p>
            <a:p>
              <a:pPr marL="0" lvl="0" indent="0" algn="ctr" defTabSz="488950">
                <a:lnSpc>
                  <a:spcPct val="90000"/>
                </a:lnSpc>
                <a:spcBef>
                  <a:spcPct val="0"/>
                </a:spcBef>
                <a:spcAft>
                  <a:spcPct val="35000"/>
                </a:spcAft>
                <a:buNone/>
              </a:pPr>
              <a:r>
                <a:rPr lang="es-ES" sz="1100" b="1" kern="1200" dirty="0"/>
                <a:t>Conservación de la vida y su defensa</a:t>
              </a:r>
            </a:p>
            <a:p>
              <a:pPr marL="0" lvl="0" indent="0" algn="ctr" defTabSz="488950">
                <a:lnSpc>
                  <a:spcPct val="90000"/>
                </a:lnSpc>
                <a:spcBef>
                  <a:spcPct val="0"/>
                </a:spcBef>
                <a:spcAft>
                  <a:spcPct val="35000"/>
                </a:spcAft>
                <a:buNone/>
              </a:pPr>
              <a:r>
                <a:rPr lang="es-ES" sz="1100" b="1" kern="1200" dirty="0"/>
                <a:t>Libertad</a:t>
              </a:r>
            </a:p>
            <a:p>
              <a:pPr marL="0" lvl="0" indent="0" algn="ctr" defTabSz="488950">
                <a:lnSpc>
                  <a:spcPct val="90000"/>
                </a:lnSpc>
                <a:spcBef>
                  <a:spcPct val="0"/>
                </a:spcBef>
                <a:spcAft>
                  <a:spcPct val="35000"/>
                </a:spcAft>
                <a:buNone/>
              </a:pPr>
              <a:r>
                <a:rPr lang="es-ES" sz="1100" b="1" kern="1200" dirty="0"/>
                <a:t>Propiedad</a:t>
              </a:r>
            </a:p>
          </p:txBody>
        </p:sp>
      </p:grpSp>
      <p:grpSp>
        <p:nvGrpSpPr>
          <p:cNvPr id="21" name="Grupo 20">
            <a:extLst>
              <a:ext uri="{FF2B5EF4-FFF2-40B4-BE49-F238E27FC236}">
                <a16:creationId xmlns:a16="http://schemas.microsoft.com/office/drawing/2014/main" id="{66B32609-761F-4708-A738-113F24E8047A}"/>
              </a:ext>
            </a:extLst>
          </p:cNvPr>
          <p:cNvGrpSpPr/>
          <p:nvPr/>
        </p:nvGrpSpPr>
        <p:grpSpPr>
          <a:xfrm>
            <a:off x="5360756" y="5706547"/>
            <a:ext cx="1988082" cy="1019862"/>
            <a:chOff x="3135363" y="4275794"/>
            <a:chExt cx="1988082" cy="1292253"/>
          </a:xfrm>
        </p:grpSpPr>
        <p:sp>
          <p:nvSpPr>
            <p:cNvPr id="22" name="Rectángulo: esquinas redondeadas 21">
              <a:extLst>
                <a:ext uri="{FF2B5EF4-FFF2-40B4-BE49-F238E27FC236}">
                  <a16:creationId xmlns:a16="http://schemas.microsoft.com/office/drawing/2014/main" id="{4A9E2507-010B-42AD-8420-B0C6D78EFC2E}"/>
                </a:ext>
              </a:extLst>
            </p:cNvPr>
            <p:cNvSpPr/>
            <p:nvPr/>
          </p:nvSpPr>
          <p:spPr>
            <a:xfrm>
              <a:off x="3135363" y="4275794"/>
              <a:ext cx="1988082" cy="1292253"/>
            </a:xfrm>
            <a:prstGeom prst="roundRect">
              <a:avLst/>
            </a:prstGeom>
            <a:solidFill>
              <a:schemeClr val="accent6">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3" name="Rectángulo: esquinas redondeadas 4">
              <a:extLst>
                <a:ext uri="{FF2B5EF4-FFF2-40B4-BE49-F238E27FC236}">
                  <a16:creationId xmlns:a16="http://schemas.microsoft.com/office/drawing/2014/main" id="{EBF8030E-F995-48F0-A538-E6FAB74FB2DE}"/>
                </a:ext>
              </a:extLst>
            </p:cNvPr>
            <p:cNvSpPr txBox="1"/>
            <p:nvPr/>
          </p:nvSpPr>
          <p:spPr>
            <a:xfrm>
              <a:off x="3198446" y="4387013"/>
              <a:ext cx="1861916" cy="1117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t>EL ESTADO</a:t>
              </a:r>
            </a:p>
            <a:p>
              <a:pPr marL="0" lvl="0" indent="0" algn="ctr" defTabSz="488950">
                <a:lnSpc>
                  <a:spcPct val="90000"/>
                </a:lnSpc>
                <a:spcBef>
                  <a:spcPct val="0"/>
                </a:spcBef>
                <a:spcAft>
                  <a:spcPct val="35000"/>
                </a:spcAft>
                <a:buNone/>
              </a:pPr>
              <a:r>
                <a:rPr lang="es-ES" sz="1100" b="1" kern="1200" dirty="0"/>
                <a:t>Su poder deriva del pueblo. El estado debe asegurar paz y seguridad.</a:t>
              </a:r>
            </a:p>
          </p:txBody>
        </p:sp>
      </p:grpSp>
      <p:sp>
        <p:nvSpPr>
          <p:cNvPr id="24" name="Rectángulo 23">
            <a:extLst>
              <a:ext uri="{FF2B5EF4-FFF2-40B4-BE49-F238E27FC236}">
                <a16:creationId xmlns:a16="http://schemas.microsoft.com/office/drawing/2014/main" id="{24BA482B-9A8F-454F-8DA6-DA193DC08AC7}"/>
              </a:ext>
            </a:extLst>
          </p:cNvPr>
          <p:cNvSpPr/>
          <p:nvPr/>
        </p:nvSpPr>
        <p:spPr>
          <a:xfrm>
            <a:off x="8878809" y="800104"/>
            <a:ext cx="2010403" cy="1152816"/>
          </a:xfrm>
          <a:prstGeom prst="rect">
            <a:avLst/>
          </a:prstGeom>
        </p:spPr>
        <p:txBody>
          <a:bodyPr wrap="square">
            <a:spAutoFit/>
          </a:bodyPr>
          <a:lstStyle/>
          <a:p>
            <a:pPr marL="228600" algn="ctr">
              <a:lnSpc>
                <a:spcPct val="107000"/>
              </a:lnSpc>
              <a:spcAft>
                <a:spcPts val="0"/>
              </a:spcAft>
            </a:pPr>
            <a:r>
              <a:rPr lang="es-MX" sz="2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Juan Jacobo Rousseau</a:t>
            </a:r>
          </a:p>
        </p:txBody>
      </p:sp>
      <p:pic>
        <p:nvPicPr>
          <p:cNvPr id="25" name="Imagen 24">
            <a:extLst>
              <a:ext uri="{FF2B5EF4-FFF2-40B4-BE49-F238E27FC236}">
                <a16:creationId xmlns:a16="http://schemas.microsoft.com/office/drawing/2014/main" id="{1884C908-8165-488B-99CD-3FEA2CA0DB2E}"/>
              </a:ext>
            </a:extLst>
          </p:cNvPr>
          <p:cNvPicPr>
            <a:picLocks noChangeAspect="1"/>
          </p:cNvPicPr>
          <p:nvPr/>
        </p:nvPicPr>
        <p:blipFill rotWithShape="1">
          <a:blip r:embed="rId4"/>
          <a:srcRect l="5186" t="5627" r="6450" b="5581"/>
          <a:stretch/>
        </p:blipFill>
        <p:spPr>
          <a:xfrm>
            <a:off x="9220214" y="2052193"/>
            <a:ext cx="1627362" cy="1911901"/>
          </a:xfrm>
          <a:prstGeom prst="rect">
            <a:avLst/>
          </a:prstGeom>
          <a:ln>
            <a:noFill/>
          </a:ln>
          <a:effectLst>
            <a:outerShdw blurRad="292100" dist="139700" dir="2700000" algn="tl" rotWithShape="0">
              <a:srgbClr val="333333">
                <a:alpha val="65000"/>
              </a:srgbClr>
            </a:outerShdw>
          </a:effectLst>
        </p:spPr>
      </p:pic>
      <p:sp>
        <p:nvSpPr>
          <p:cNvPr id="26" name="Título 1">
            <a:extLst>
              <a:ext uri="{FF2B5EF4-FFF2-40B4-BE49-F238E27FC236}">
                <a16:creationId xmlns:a16="http://schemas.microsoft.com/office/drawing/2014/main" id="{8B1DA838-6B9C-4155-9AF4-CD79F96F8EFD}"/>
              </a:ext>
            </a:extLst>
          </p:cNvPr>
          <p:cNvSpPr txBox="1">
            <a:spLocks/>
          </p:cNvSpPr>
          <p:nvPr/>
        </p:nvSpPr>
        <p:spPr>
          <a:xfrm>
            <a:off x="8271389" y="4043946"/>
            <a:ext cx="3421297" cy="468784"/>
          </a:xfrm>
          <a:prstGeom prst="rect">
            <a:avLst/>
          </a:prstGeom>
          <a:solidFill>
            <a:schemeClr val="accent4">
              <a:lumMod val="75000"/>
            </a:schemeClr>
          </a:solidFill>
          <a:ln w="9525" cap="rnd" cmpd="sng" algn="ctr">
            <a:solidFill>
              <a:schemeClr val="bg1"/>
            </a:solid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just"/>
            <a:r>
              <a:rPr lang="es-MX" sz="1200" b="1" dirty="0">
                <a:solidFill>
                  <a:schemeClr val="bg1"/>
                </a:solidFill>
                <a:latin typeface="Arial" panose="020B0604020202020204" pitchFamily="34" charset="0"/>
                <a:cs typeface="Arial" panose="020B0604020202020204" pitchFamily="34" charset="0"/>
              </a:rPr>
              <a:t>Teoría del buen salvaje, hombres, buenos, compasivos, libres e iguales</a:t>
            </a:r>
          </a:p>
        </p:txBody>
      </p:sp>
      <p:sp>
        <p:nvSpPr>
          <p:cNvPr id="30" name="CuadroTexto 28">
            <a:extLst>
              <a:ext uri="{FF2B5EF4-FFF2-40B4-BE49-F238E27FC236}">
                <a16:creationId xmlns:a16="http://schemas.microsoft.com/office/drawing/2014/main" id="{9E0C9C19-FFCF-4C1F-A0E7-EFB1DD74CB1B}"/>
              </a:ext>
            </a:extLst>
          </p:cNvPr>
          <p:cNvSpPr txBox="1"/>
          <p:nvPr/>
        </p:nvSpPr>
        <p:spPr>
          <a:xfrm>
            <a:off x="8280194" y="4612001"/>
            <a:ext cx="1659890" cy="611514"/>
          </a:xfrm>
          <a:prstGeom prst="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0" tIns="0" rIns="0" bIns="0" numCol="1" spcCol="1270" anchor="ctr" anchorCtr="0">
            <a:noAutofit/>
          </a:bodyPr>
          <a:lstStyle/>
          <a:p>
            <a:pPr algn="ctr">
              <a:lnSpc>
                <a:spcPct val="90000"/>
              </a:lnSpc>
              <a:spcAft>
                <a:spcPts val="590"/>
              </a:spcAft>
            </a:pPr>
            <a:r>
              <a:rPr lang="es-ES" sz="1200" kern="1200" dirty="0">
                <a:solidFill>
                  <a:srgbClr val="000000"/>
                </a:solidFill>
                <a:effectLst/>
                <a:latin typeface="Arial" panose="020B0604020202020204" pitchFamily="34" charset="0"/>
                <a:ea typeface="Times New Roman" panose="02020603050405020304" pitchFamily="18" charset="0"/>
              </a:rPr>
              <a:t>Soberanía popular</a:t>
            </a:r>
            <a:endParaRPr lang="es-MX" sz="1200" dirty="0">
              <a:effectLst/>
              <a:latin typeface="Times New Roman" panose="02020603050405020304" pitchFamily="18" charset="0"/>
              <a:ea typeface="Times New Roman" panose="02020603050405020304" pitchFamily="18" charset="0"/>
            </a:endParaRPr>
          </a:p>
          <a:p>
            <a:pPr algn="ctr">
              <a:lnSpc>
                <a:spcPct val="90000"/>
              </a:lnSpc>
              <a:spcAft>
                <a:spcPts val="590"/>
              </a:spcAft>
            </a:pPr>
            <a:r>
              <a:rPr lang="es-ES" sz="1200" kern="1200" dirty="0">
                <a:solidFill>
                  <a:srgbClr val="000000"/>
                </a:solidFill>
                <a:effectLst/>
                <a:latin typeface="Arial" panose="020B0604020202020204" pitchFamily="34" charset="0"/>
                <a:ea typeface="Times New Roman" panose="02020603050405020304" pitchFamily="18" charset="0"/>
              </a:rPr>
              <a:t>Democracia Directa</a:t>
            </a:r>
            <a:endParaRPr lang="es-MX" sz="1200" dirty="0">
              <a:effectLst/>
              <a:latin typeface="Times New Roman" panose="02020603050405020304" pitchFamily="18" charset="0"/>
              <a:ea typeface="Times New Roman" panose="02020603050405020304" pitchFamily="18" charset="0"/>
            </a:endParaRPr>
          </a:p>
        </p:txBody>
      </p:sp>
      <p:sp>
        <p:nvSpPr>
          <p:cNvPr id="31" name="CuadroTexto 28">
            <a:extLst>
              <a:ext uri="{FF2B5EF4-FFF2-40B4-BE49-F238E27FC236}">
                <a16:creationId xmlns:a16="http://schemas.microsoft.com/office/drawing/2014/main" id="{077789D5-EBD3-4696-8900-451B44DE6BC5}"/>
              </a:ext>
            </a:extLst>
          </p:cNvPr>
          <p:cNvSpPr txBox="1"/>
          <p:nvPr/>
        </p:nvSpPr>
        <p:spPr>
          <a:xfrm>
            <a:off x="10032796" y="4611994"/>
            <a:ext cx="1659890" cy="611514"/>
          </a:xfrm>
          <a:prstGeom prst="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0" tIns="0" rIns="0" bIns="0" numCol="1" spcCol="1270" anchor="ctr" anchorCtr="0">
            <a:noAutofit/>
          </a:bodyPr>
          <a:lstStyle/>
          <a:p>
            <a:pPr algn="ctr">
              <a:lnSpc>
                <a:spcPct val="90000"/>
              </a:lnSpc>
              <a:spcAft>
                <a:spcPts val="590"/>
              </a:spcAft>
            </a:pPr>
            <a:r>
              <a:rPr lang="es-MX" sz="1200" kern="1200" dirty="0">
                <a:solidFill>
                  <a:srgbClr val="000000"/>
                </a:solidFill>
                <a:effectLst/>
                <a:latin typeface="Arial" panose="020B0604020202020204" pitchFamily="34" charset="0"/>
                <a:ea typeface="Times New Roman" panose="02020603050405020304" pitchFamily="18" charset="0"/>
              </a:rPr>
              <a:t>Las leyes expresan la voluntad general</a:t>
            </a:r>
            <a:endParaRPr lang="es-MX" sz="1200" dirty="0">
              <a:effectLst/>
              <a:latin typeface="Times New Roman" panose="02020603050405020304" pitchFamily="18" charset="0"/>
              <a:ea typeface="Times New Roman" panose="02020603050405020304" pitchFamily="18" charset="0"/>
            </a:endParaRPr>
          </a:p>
        </p:txBody>
      </p:sp>
      <p:sp>
        <p:nvSpPr>
          <p:cNvPr id="33" name="Subtítulo 2">
            <a:extLst>
              <a:ext uri="{FF2B5EF4-FFF2-40B4-BE49-F238E27FC236}">
                <a16:creationId xmlns:a16="http://schemas.microsoft.com/office/drawing/2014/main" id="{00B91C4B-E9A2-4EA9-8CE3-47A903A92113}"/>
              </a:ext>
            </a:extLst>
          </p:cNvPr>
          <p:cNvSpPr>
            <a:spLocks noGrp="1"/>
          </p:cNvSpPr>
          <p:nvPr/>
        </p:nvSpPr>
        <p:spPr>
          <a:xfrm>
            <a:off x="8271389" y="5304474"/>
            <a:ext cx="3421297" cy="88230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p>
            <a:pPr>
              <a:spcBef>
                <a:spcPts val="1000"/>
              </a:spcBef>
              <a:spcAft>
                <a:spcPts val="0"/>
              </a:spcAft>
            </a:pPr>
            <a:r>
              <a:rPr lang="es-MX" sz="1200" b="1" kern="1200" dirty="0">
                <a:solidFill>
                  <a:srgbClr val="595959"/>
                </a:solidFill>
                <a:effectLst/>
                <a:latin typeface="Arial" panose="020B0604020202020204" pitchFamily="34" charset="0"/>
                <a:ea typeface="Times New Roman" panose="02020603050405020304" pitchFamily="18" charset="0"/>
              </a:rPr>
              <a:t>¿Cuál es la causa de esa degeneración</a:t>
            </a:r>
            <a:r>
              <a:rPr lang="es-MX" sz="1200" kern="1200" dirty="0">
                <a:solidFill>
                  <a:srgbClr val="595959"/>
                </a:solidFill>
                <a:effectLst/>
                <a:latin typeface="Arial" panose="020B0604020202020204" pitchFamily="34" charset="0"/>
                <a:ea typeface="Times New Roman" panose="02020603050405020304" pitchFamily="18" charset="0"/>
              </a:rPr>
              <a:t>?</a:t>
            </a:r>
            <a:endParaRPr lang="es-MX" sz="1200" dirty="0">
              <a:effectLst/>
              <a:latin typeface="Times New Roman" panose="02020603050405020304" pitchFamily="18" charset="0"/>
              <a:ea typeface="Times New Roman" panose="02020603050405020304" pitchFamily="18" charset="0"/>
            </a:endParaRPr>
          </a:p>
          <a:p>
            <a:pPr>
              <a:spcBef>
                <a:spcPts val="1000"/>
              </a:spcBef>
              <a:spcAft>
                <a:spcPts val="0"/>
              </a:spcAft>
            </a:pPr>
            <a:r>
              <a:rPr lang="es-MX" sz="1200" kern="1200" dirty="0">
                <a:solidFill>
                  <a:srgbClr val="595959"/>
                </a:solidFill>
                <a:effectLst/>
                <a:latin typeface="Arial" panose="020B0604020202020204" pitchFamily="34" charset="0"/>
                <a:ea typeface="Times New Roman" panose="02020603050405020304" pitchFamily="18" charset="0"/>
              </a:rPr>
              <a:t>La propiedad privada, si alguien nos la quita algo, el estado debe de repararla. El origen del mal por tener más territorio </a:t>
            </a:r>
            <a:endParaRPr lang="es-MX" sz="1200" dirty="0">
              <a:effectLst/>
              <a:latin typeface="Times New Roman" panose="02020603050405020304" pitchFamily="18" charset="0"/>
              <a:ea typeface="Times New Roman" panose="02020603050405020304" pitchFamily="18" charset="0"/>
            </a:endParaRPr>
          </a:p>
        </p:txBody>
      </p:sp>
      <p:sp>
        <p:nvSpPr>
          <p:cNvPr id="34" name="CuadroTexto 33">
            <a:extLst>
              <a:ext uri="{FF2B5EF4-FFF2-40B4-BE49-F238E27FC236}">
                <a16:creationId xmlns:a16="http://schemas.microsoft.com/office/drawing/2014/main" id="{3181C973-933F-4C47-81C2-07334F75D290}"/>
              </a:ext>
            </a:extLst>
          </p:cNvPr>
          <p:cNvSpPr txBox="1"/>
          <p:nvPr/>
        </p:nvSpPr>
        <p:spPr>
          <a:xfrm>
            <a:off x="8271390" y="6279670"/>
            <a:ext cx="342129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1200" b="1" dirty="0">
                <a:latin typeface="Arial" panose="020B0604020202020204" pitchFamily="34" charset="0"/>
                <a:cs typeface="Arial" panose="020B0604020202020204" pitchFamily="34" charset="0"/>
              </a:rPr>
              <a:t>En el transito el hombre se corrompe, se vuelve egoísta, avaricioso y violento </a:t>
            </a:r>
          </a:p>
        </p:txBody>
      </p:sp>
      <p:sp>
        <p:nvSpPr>
          <p:cNvPr id="35" name="Marcador de número de diapositiva 34">
            <a:extLst>
              <a:ext uri="{FF2B5EF4-FFF2-40B4-BE49-F238E27FC236}">
                <a16:creationId xmlns:a16="http://schemas.microsoft.com/office/drawing/2014/main" id="{7428568E-CB37-4226-8FFB-A736BD177BDE}"/>
              </a:ext>
            </a:extLst>
          </p:cNvPr>
          <p:cNvSpPr>
            <a:spLocks noGrp="1"/>
          </p:cNvSpPr>
          <p:nvPr>
            <p:ph type="sldNum" sz="quarter" idx="12"/>
          </p:nvPr>
        </p:nvSpPr>
        <p:spPr/>
        <p:txBody>
          <a:bodyPr/>
          <a:lstStyle/>
          <a:p>
            <a:fld id="{7F435081-CFB1-4999-ABED-67D2EC110076}" type="slidenum">
              <a:rPr lang="es-MX" smtClean="0"/>
              <a:t>9</a:t>
            </a:fld>
            <a:endParaRPr lang="es-MX"/>
          </a:p>
        </p:txBody>
      </p:sp>
      <p:sp>
        <p:nvSpPr>
          <p:cNvPr id="28" name="CuadroTexto 27">
            <a:extLst>
              <a:ext uri="{FF2B5EF4-FFF2-40B4-BE49-F238E27FC236}">
                <a16:creationId xmlns:a16="http://schemas.microsoft.com/office/drawing/2014/main" id="{65CD2B9C-D312-47C9-BB64-AE5C4E0DF4E4}"/>
              </a:ext>
            </a:extLst>
          </p:cNvPr>
          <p:cNvSpPr txBox="1"/>
          <p:nvPr/>
        </p:nvSpPr>
        <p:spPr>
          <a:xfrm>
            <a:off x="860612" y="4515226"/>
            <a:ext cx="3530059" cy="2031325"/>
          </a:xfrm>
          <a:prstGeom prst="rect">
            <a:avLst/>
          </a:prstGeom>
          <a:noFill/>
        </p:spPr>
        <p:txBody>
          <a:bodyPr wrap="square">
            <a:spAutoFit/>
          </a:bodyPr>
          <a:lstStyle/>
          <a:p>
            <a:pPr marL="0" lvl="0" indent="0" algn="just" defTabSz="666750">
              <a:lnSpc>
                <a:spcPct val="90000"/>
              </a:lnSpc>
              <a:spcBef>
                <a:spcPct val="0"/>
              </a:spcBef>
              <a:spcAft>
                <a:spcPct val="35000"/>
              </a:spcAft>
              <a:buNone/>
            </a:pPr>
            <a:r>
              <a:rPr lang="es-ES" sz="1800" b="1" kern="1200" dirty="0"/>
              <a:t>Pacto entre individuos que renuncian a la violencia a favor de la paz y la seguridad.</a:t>
            </a:r>
          </a:p>
          <a:p>
            <a:pPr marL="0" lvl="0" indent="0" algn="just" defTabSz="666750">
              <a:lnSpc>
                <a:spcPct val="90000"/>
              </a:lnSpc>
              <a:spcBef>
                <a:spcPct val="0"/>
              </a:spcBef>
              <a:spcAft>
                <a:spcPct val="35000"/>
              </a:spcAft>
              <a:buNone/>
            </a:pPr>
            <a:r>
              <a:rPr lang="es-ES" sz="1800" b="1" dirty="0"/>
              <a:t>LEVIATÁN</a:t>
            </a:r>
          </a:p>
          <a:p>
            <a:pPr marL="0" lvl="0" indent="0" algn="just" defTabSz="666750">
              <a:lnSpc>
                <a:spcPct val="90000"/>
              </a:lnSpc>
              <a:spcBef>
                <a:spcPct val="0"/>
              </a:spcBef>
              <a:spcAft>
                <a:spcPct val="35000"/>
              </a:spcAft>
              <a:buNone/>
            </a:pPr>
            <a:r>
              <a:rPr lang="es-ES" sz="1800" b="1" dirty="0"/>
              <a:t>El hombre es malo y es el lobo del hombre</a:t>
            </a:r>
          </a:p>
        </p:txBody>
      </p:sp>
    </p:spTree>
    <p:extLst>
      <p:ext uri="{BB962C8B-B14F-4D97-AF65-F5344CB8AC3E}">
        <p14:creationId xmlns:p14="http://schemas.microsoft.com/office/powerpoint/2010/main" val="1509750700"/>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11854</TotalTime>
  <Words>6618</Words>
  <Application>Microsoft Office PowerPoint</Application>
  <PresentationFormat>Panorámica</PresentationFormat>
  <Paragraphs>595</Paragraphs>
  <Slides>68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68</vt:i4>
      </vt:variant>
    </vt:vector>
  </HeadingPairs>
  <TitlesOfParts>
    <vt:vector size="77" baseType="lpstr">
      <vt:lpstr>Arial</vt:lpstr>
      <vt:lpstr>Arial Narrow</vt:lpstr>
      <vt:lpstr>Calibri</vt:lpstr>
      <vt:lpstr>Century Gothic</vt:lpstr>
      <vt:lpstr>Montserrat</vt:lpstr>
      <vt:lpstr>Poppins</vt:lpstr>
      <vt:lpstr>Times New Roman</vt:lpstr>
      <vt:lpstr>Wingdings 3</vt:lpstr>
      <vt:lpstr>Espiral</vt:lpstr>
      <vt:lpstr>Proceso Electoral  2023-2024</vt:lpstr>
      <vt:lpstr>El Proceso Electoral </vt:lpstr>
      <vt:lpstr>  9º sinfonía Ludwing Van Beethoven</vt:lpstr>
      <vt:lpstr>Orquesta de cámara, sinfónica</vt:lpstr>
      <vt:lpstr>En Contexto </vt:lpstr>
      <vt:lpstr>Poder Absolutista  Feudalismo  </vt:lpstr>
      <vt:lpstr>Las Leyes Feudales </vt:lpstr>
      <vt:lpstr>Presentación de PowerPoint</vt:lpstr>
      <vt:lpstr>Presentación de PowerPoint</vt:lpstr>
      <vt:lpstr>Presentación de PowerPoint</vt:lpstr>
      <vt:lpstr>Concepto de Representación</vt:lpstr>
      <vt:lpstr>La controversia Mandato-Independencia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sistema político mexicano </vt:lpstr>
      <vt:lpstr>Presentación de PowerPoint</vt:lpstr>
      <vt:lpstr>Características del sistema político mexicano  </vt:lpstr>
      <vt:lpstr>Elementos centrales del sistema político mexicano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Sistema electoral de Tabasco  </vt:lpstr>
      <vt:lpstr>Cierre de la primera clase del martes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Etapas del Proceso Electoral</dc:title>
  <dc:creator>xa</dc:creator>
  <cp:lastModifiedBy>PcRosa</cp:lastModifiedBy>
  <cp:revision>644</cp:revision>
  <cp:lastPrinted>2024-04-15T20:58:35Z</cp:lastPrinted>
  <dcterms:created xsi:type="dcterms:W3CDTF">2021-02-22T20:23:39Z</dcterms:created>
  <dcterms:modified xsi:type="dcterms:W3CDTF">2024-05-02T18:48:59Z</dcterms:modified>
</cp:coreProperties>
</file>